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0"/>
  </p:notesMasterIdLst>
  <p:handoutMasterIdLst>
    <p:handoutMasterId r:id="rId211"/>
  </p:handoutMasterIdLst>
  <p:sldIdLst>
    <p:sldId id="256" r:id="rId5"/>
    <p:sldId id="265" r:id="rId6"/>
    <p:sldId id="266" r:id="rId7"/>
    <p:sldId id="267" r:id="rId8"/>
    <p:sldId id="269" r:id="rId9"/>
    <p:sldId id="268" r:id="rId10"/>
    <p:sldId id="270" r:id="rId11"/>
    <p:sldId id="271" r:id="rId12"/>
    <p:sldId id="272" r:id="rId13"/>
    <p:sldId id="350" r:id="rId14"/>
    <p:sldId id="273" r:id="rId15"/>
    <p:sldId id="274" r:id="rId16"/>
    <p:sldId id="277" r:id="rId17"/>
    <p:sldId id="275" r:id="rId18"/>
    <p:sldId id="278" r:id="rId19"/>
    <p:sldId id="276" r:id="rId20"/>
    <p:sldId id="466" r:id="rId21"/>
    <p:sldId id="283" r:id="rId22"/>
    <p:sldId id="279" r:id="rId23"/>
    <p:sldId id="280" r:id="rId24"/>
    <p:sldId id="282" r:id="rId25"/>
    <p:sldId id="281" r:id="rId26"/>
    <p:sldId id="284" r:id="rId27"/>
    <p:sldId id="285" r:id="rId28"/>
    <p:sldId id="286" r:id="rId29"/>
    <p:sldId id="287" r:id="rId30"/>
    <p:sldId id="288" r:id="rId31"/>
    <p:sldId id="289" r:id="rId32"/>
    <p:sldId id="290" r:id="rId33"/>
    <p:sldId id="291" r:id="rId34"/>
    <p:sldId id="292" r:id="rId35"/>
    <p:sldId id="294" r:id="rId36"/>
    <p:sldId id="295" r:id="rId37"/>
    <p:sldId id="296" r:id="rId38"/>
    <p:sldId id="297" r:id="rId39"/>
    <p:sldId id="298" r:id="rId40"/>
    <p:sldId id="301" r:id="rId41"/>
    <p:sldId id="303" r:id="rId42"/>
    <p:sldId id="304" r:id="rId43"/>
    <p:sldId id="306" r:id="rId44"/>
    <p:sldId id="305" r:id="rId45"/>
    <p:sldId id="308" r:id="rId46"/>
    <p:sldId id="310" r:id="rId47"/>
    <p:sldId id="307" r:id="rId48"/>
    <p:sldId id="300" r:id="rId49"/>
    <p:sldId id="309" r:id="rId50"/>
    <p:sldId id="311" r:id="rId51"/>
    <p:sldId id="315" r:id="rId52"/>
    <p:sldId id="312" r:id="rId53"/>
    <p:sldId id="313" r:id="rId54"/>
    <p:sldId id="316" r:id="rId55"/>
    <p:sldId id="351" r:id="rId56"/>
    <p:sldId id="352" r:id="rId57"/>
    <p:sldId id="354" r:id="rId58"/>
    <p:sldId id="353"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17" r:id="rId73"/>
    <p:sldId id="318" r:id="rId74"/>
    <p:sldId id="383" r:id="rId75"/>
    <p:sldId id="319" r:id="rId76"/>
    <p:sldId id="320" r:id="rId77"/>
    <p:sldId id="321" r:id="rId78"/>
    <p:sldId id="322" r:id="rId79"/>
    <p:sldId id="323" r:id="rId80"/>
    <p:sldId id="324" r:id="rId81"/>
    <p:sldId id="327" r:id="rId82"/>
    <p:sldId id="326" r:id="rId83"/>
    <p:sldId id="325" r:id="rId84"/>
    <p:sldId id="328" r:id="rId85"/>
    <p:sldId id="349" r:id="rId86"/>
    <p:sldId id="468" r:id="rId87"/>
    <p:sldId id="467" r:id="rId88"/>
    <p:sldId id="469" r:id="rId89"/>
    <p:sldId id="470" r:id="rId90"/>
    <p:sldId id="472" r:id="rId91"/>
    <p:sldId id="471" r:id="rId92"/>
    <p:sldId id="473" r:id="rId93"/>
    <p:sldId id="474" r:id="rId94"/>
    <p:sldId id="475" r:id="rId95"/>
    <p:sldId id="329" r:id="rId96"/>
    <p:sldId id="330" r:id="rId97"/>
    <p:sldId id="331" r:id="rId98"/>
    <p:sldId id="332" r:id="rId99"/>
    <p:sldId id="333" r:id="rId100"/>
    <p:sldId id="334" r:id="rId101"/>
    <p:sldId id="335" r:id="rId102"/>
    <p:sldId id="336" r:id="rId103"/>
    <p:sldId id="339" r:id="rId104"/>
    <p:sldId id="384" r:id="rId105"/>
    <p:sldId id="385" r:id="rId106"/>
    <p:sldId id="376" r:id="rId107"/>
    <p:sldId id="370" r:id="rId108"/>
    <p:sldId id="338" r:id="rId109"/>
    <p:sldId id="340" r:id="rId110"/>
    <p:sldId id="341" r:id="rId111"/>
    <p:sldId id="342" r:id="rId112"/>
    <p:sldId id="386" r:id="rId113"/>
    <p:sldId id="343" r:id="rId114"/>
    <p:sldId id="344" r:id="rId115"/>
    <p:sldId id="345" r:id="rId116"/>
    <p:sldId id="346" r:id="rId117"/>
    <p:sldId id="476" r:id="rId118"/>
    <p:sldId id="337" r:id="rId119"/>
    <p:sldId id="369" r:id="rId120"/>
    <p:sldId id="371" r:id="rId121"/>
    <p:sldId id="372" r:id="rId122"/>
    <p:sldId id="373" r:id="rId123"/>
    <p:sldId id="374" r:id="rId124"/>
    <p:sldId id="382" r:id="rId125"/>
    <p:sldId id="380" r:id="rId126"/>
    <p:sldId id="381" r:id="rId127"/>
    <p:sldId id="347" r:id="rId128"/>
    <p:sldId id="348" r:id="rId129"/>
    <p:sldId id="377" r:id="rId130"/>
    <p:sldId id="378" r:id="rId131"/>
    <p:sldId id="379" r:id="rId132"/>
    <p:sldId id="450"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400" r:id="rId146"/>
    <p:sldId id="401" r:id="rId147"/>
    <p:sldId id="399" r:id="rId148"/>
    <p:sldId id="402" r:id="rId149"/>
    <p:sldId id="403" r:id="rId150"/>
    <p:sldId id="404" r:id="rId151"/>
    <p:sldId id="405" r:id="rId152"/>
    <p:sldId id="406" r:id="rId153"/>
    <p:sldId id="407" r:id="rId154"/>
    <p:sldId id="451" r:id="rId155"/>
    <p:sldId id="408" r:id="rId156"/>
    <p:sldId id="409" r:id="rId157"/>
    <p:sldId id="410" r:id="rId158"/>
    <p:sldId id="411" r:id="rId159"/>
    <p:sldId id="412" r:id="rId160"/>
    <p:sldId id="413" r:id="rId161"/>
    <p:sldId id="416" r:id="rId162"/>
    <p:sldId id="452" r:id="rId163"/>
    <p:sldId id="415" r:id="rId164"/>
    <p:sldId id="417" r:id="rId165"/>
    <p:sldId id="418" r:id="rId166"/>
    <p:sldId id="419" r:id="rId167"/>
    <p:sldId id="420" r:id="rId168"/>
    <p:sldId id="423" r:id="rId169"/>
    <p:sldId id="421" r:id="rId170"/>
    <p:sldId id="422" r:id="rId171"/>
    <p:sldId id="424" r:id="rId172"/>
    <p:sldId id="425" r:id="rId173"/>
    <p:sldId id="426" r:id="rId174"/>
    <p:sldId id="427" r:id="rId175"/>
    <p:sldId id="428" r:id="rId176"/>
    <p:sldId id="429" r:id="rId177"/>
    <p:sldId id="430" r:id="rId178"/>
    <p:sldId id="431" r:id="rId179"/>
    <p:sldId id="453" r:id="rId180"/>
    <p:sldId id="432" r:id="rId181"/>
    <p:sldId id="433" r:id="rId182"/>
    <p:sldId id="434" r:id="rId183"/>
    <p:sldId id="435" r:id="rId184"/>
    <p:sldId id="437" r:id="rId185"/>
    <p:sldId id="438" r:id="rId186"/>
    <p:sldId id="439" r:id="rId187"/>
    <p:sldId id="440" r:id="rId188"/>
    <p:sldId id="442" r:id="rId189"/>
    <p:sldId id="454" r:id="rId190"/>
    <p:sldId id="436" r:id="rId191"/>
    <p:sldId id="441" r:id="rId192"/>
    <p:sldId id="443" r:id="rId193"/>
    <p:sldId id="444" r:id="rId194"/>
    <p:sldId id="445" r:id="rId195"/>
    <p:sldId id="446" r:id="rId196"/>
    <p:sldId id="455" r:id="rId197"/>
    <p:sldId id="447" r:id="rId198"/>
    <p:sldId id="456" r:id="rId199"/>
    <p:sldId id="459" r:id="rId200"/>
    <p:sldId id="464" r:id="rId201"/>
    <p:sldId id="460" r:id="rId202"/>
    <p:sldId id="461" r:id="rId203"/>
    <p:sldId id="462" r:id="rId204"/>
    <p:sldId id="465" r:id="rId205"/>
    <p:sldId id="448" r:id="rId206"/>
    <p:sldId id="457" r:id="rId207"/>
    <p:sldId id="458" r:id="rId208"/>
    <p:sldId id="414" r:id="rId2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267392-2B70-432F-80AD-D66280B9D0CB}">
          <p14:sldIdLst>
            <p14:sldId id="256"/>
            <p14:sldId id="265"/>
          </p14:sldIdLst>
        </p14:section>
        <p14:section name="Introduction to AI" id="{29859DB8-CF9D-4600-ABEF-49F82099CBEE}">
          <p14:sldIdLst>
            <p14:sldId id="266"/>
            <p14:sldId id="267"/>
            <p14:sldId id="269"/>
            <p14:sldId id="268"/>
            <p14:sldId id="270"/>
            <p14:sldId id="271"/>
            <p14:sldId id="272"/>
            <p14:sldId id="350"/>
            <p14:sldId id="273"/>
          </p14:sldIdLst>
        </p14:section>
        <p14:section name="Rule Based Approach" id="{472073E8-87A5-469A-B5C7-815B81F64448}">
          <p14:sldIdLst>
            <p14:sldId id="274"/>
            <p14:sldId id="277"/>
            <p14:sldId id="275"/>
          </p14:sldIdLst>
        </p14:section>
        <p14:section name="Machine Learning Approach" id="{B574C421-3647-4F33-B6E0-D7DA8B18B382}">
          <p14:sldIdLst>
            <p14:sldId id="278"/>
            <p14:sldId id="276"/>
            <p14:sldId id="466"/>
            <p14:sldId id="283"/>
            <p14:sldId id="279"/>
            <p14:sldId id="280"/>
            <p14:sldId id="282"/>
          </p14:sldIdLst>
        </p14:section>
        <p14:section name="Life Cycle of ML" id="{986000FB-248B-4FDB-A53A-9EB6B5D9CA07}">
          <p14:sldIdLst>
            <p14:sldId id="281"/>
            <p14:sldId id="284"/>
            <p14:sldId id="285"/>
            <p14:sldId id="286"/>
            <p14:sldId id="287"/>
            <p14:sldId id="288"/>
            <p14:sldId id="289"/>
            <p14:sldId id="290"/>
            <p14:sldId id="291"/>
            <p14:sldId id="292"/>
          </p14:sldIdLst>
        </p14:section>
        <p14:section name="Types of ML" id="{9EF8BCF3-4D37-4C2A-A840-CFB9B247A353}">
          <p14:sldIdLst>
            <p14:sldId id="294"/>
            <p14:sldId id="295"/>
            <p14:sldId id="296"/>
            <p14:sldId id="297"/>
            <p14:sldId id="298"/>
            <p14:sldId id="301"/>
          </p14:sldIdLst>
        </p14:section>
        <p14:section name="ML Techniques" id="{A32F8DEA-8E52-43B7-9AF2-2FB141E150B6}">
          <p14:sldIdLst>
            <p14:sldId id="303"/>
            <p14:sldId id="304"/>
            <p14:sldId id="306"/>
            <p14:sldId id="305"/>
            <p14:sldId id="308"/>
            <p14:sldId id="310"/>
            <p14:sldId id="307"/>
          </p14:sldIdLst>
        </p14:section>
        <p14:section name="ML Algorithms" id="{2C25F725-2C16-4357-9D1F-E47B00C18537}">
          <p14:sldIdLst>
            <p14:sldId id="300"/>
          </p14:sldIdLst>
        </p14:section>
        <p14:section name="Deep Learning" id="{35146E9F-A110-4882-9C5B-4E7020FD8E3E}">
          <p14:sldIdLst>
            <p14:sldId id="309"/>
            <p14:sldId id="311"/>
            <p14:sldId id="315"/>
            <p14:sldId id="312"/>
            <p14:sldId id="313"/>
            <p14:sldId id="316"/>
          </p14:sldIdLst>
        </p14:section>
        <p14:section name="Deep Learning Applications" id="{DF9BB1DE-BDBC-4F4D-A06B-7DFF018EBBC8}">
          <p14:sldIdLst>
            <p14:sldId id="351"/>
            <p14:sldId id="352"/>
            <p14:sldId id="354"/>
            <p14:sldId id="353"/>
          </p14:sldIdLst>
        </p14:section>
        <p14:section name="Deep Learning Libraries" id="{AC478CB2-E69A-4CA8-97CA-5ACCCCC77BCC}">
          <p14:sldIdLst>
            <p14:sldId id="355"/>
            <p14:sldId id="356"/>
            <p14:sldId id="357"/>
            <p14:sldId id="358"/>
            <p14:sldId id="359"/>
            <p14:sldId id="360"/>
            <p14:sldId id="361"/>
            <p14:sldId id="362"/>
            <p14:sldId id="363"/>
            <p14:sldId id="364"/>
            <p14:sldId id="365"/>
          </p14:sldIdLst>
        </p14:section>
        <p14:section name="Metrics" id="{FE7B3D5C-EEAE-4051-89FD-88676F91A981}">
          <p14:sldIdLst>
            <p14:sldId id="366"/>
            <p14:sldId id="367"/>
          </p14:sldIdLst>
        </p14:section>
        <p14:section name="Human Information Processing System" id="{8AF137A5-E457-46F7-89AD-98B29D507FDC}">
          <p14:sldIdLst>
            <p14:sldId id="317"/>
            <p14:sldId id="318"/>
            <p14:sldId id="383"/>
          </p14:sldIdLst>
        </p14:section>
        <p14:section name="Artificial Neurons" id="{31B1589E-60B6-4C80-A0E2-0AF8DB6B6623}">
          <p14:sldIdLst>
            <p14:sldId id="319"/>
            <p14:sldId id="320"/>
            <p14:sldId id="321"/>
            <p14:sldId id="322"/>
            <p14:sldId id="323"/>
          </p14:sldIdLst>
        </p14:section>
        <p14:section name="Perceptron" id="{3C268D87-2031-4090-82D7-7F4D288151EA}">
          <p14:sldIdLst>
            <p14:sldId id="324"/>
            <p14:sldId id="327"/>
            <p14:sldId id="326"/>
            <p14:sldId id="325"/>
            <p14:sldId id="328"/>
            <p14:sldId id="349"/>
          </p14:sldIdLst>
        </p14:section>
        <p14:section name="Sigmoid Neuron" id="{7CCB5A04-E4CF-4819-9D1A-832C318F304D}">
          <p14:sldIdLst>
            <p14:sldId id="468"/>
            <p14:sldId id="467"/>
            <p14:sldId id="469"/>
            <p14:sldId id="470"/>
            <p14:sldId id="472"/>
            <p14:sldId id="471"/>
            <p14:sldId id="473"/>
            <p14:sldId id="474"/>
            <p14:sldId id="475"/>
          </p14:sldIdLst>
        </p14:section>
        <p14:section name="Failure of Single Neurons" id="{DC5909A4-7710-4124-87C4-D57F137761EB}">
          <p14:sldIdLst>
            <p14:sldId id="329"/>
            <p14:sldId id="330"/>
          </p14:sldIdLst>
        </p14:section>
        <p14:section name="MLP" id="{BDD215AA-3217-4BD9-94ED-5662A93062BC}">
          <p14:sldIdLst>
            <p14:sldId id="331"/>
            <p14:sldId id="332"/>
            <p14:sldId id="333"/>
            <p14:sldId id="334"/>
            <p14:sldId id="335"/>
          </p14:sldIdLst>
        </p14:section>
        <p14:section name="MLP Training" id="{AC6F4E00-B448-4E7E-B49C-BF727F7B0BE8}">
          <p14:sldIdLst>
            <p14:sldId id="336"/>
            <p14:sldId id="339"/>
          </p14:sldIdLst>
        </p14:section>
        <p14:section name="Backpropagation" id="{3D04F40F-0F88-4B5B-AB7E-B9B1414D2EDB}">
          <p14:sldIdLst>
            <p14:sldId id="384"/>
            <p14:sldId id="385"/>
            <p14:sldId id="376"/>
            <p14:sldId id="370"/>
          </p14:sldIdLst>
        </p14:section>
        <p14:section name="Backpropagation Algorithm" id="{1FC8D36D-1489-4BAD-9743-1E419325BAC4}">
          <p14:sldIdLst>
            <p14:sldId id="338"/>
            <p14:sldId id="340"/>
            <p14:sldId id="341"/>
            <p14:sldId id="342"/>
            <p14:sldId id="386"/>
            <p14:sldId id="343"/>
            <p14:sldId id="344"/>
            <p14:sldId id="345"/>
            <p14:sldId id="346"/>
            <p14:sldId id="476"/>
            <p14:sldId id="337"/>
          </p14:sldIdLst>
        </p14:section>
        <p14:section name="Loss Functions" id="{CD21BCB5-4A59-4447-8C9D-3B827989C951}">
          <p14:sldIdLst>
            <p14:sldId id="369"/>
          </p14:sldIdLst>
        </p14:section>
        <p14:section name="Activation Functions" id="{4EED7A43-2193-4BF5-9894-62C155DF29D4}">
          <p14:sldIdLst>
            <p14:sldId id="371"/>
            <p14:sldId id="372"/>
            <p14:sldId id="373"/>
            <p14:sldId id="374"/>
            <p14:sldId id="382"/>
          </p14:sldIdLst>
        </p14:section>
        <p14:section name="Types of Learning" id="{59DB263A-29C0-41C6-A099-E231DCF8843A}">
          <p14:sldIdLst>
            <p14:sldId id="380"/>
            <p14:sldId id="381"/>
          </p14:sldIdLst>
        </p14:section>
        <p14:section name="Types of Neural Networks" id="{DDE8D054-568A-4C39-8F41-CDAE1BC63D68}">
          <p14:sldIdLst>
            <p14:sldId id="347"/>
          </p14:sldIdLst>
        </p14:section>
        <p14:section name="DNN" id="{62EFFBD0-8E97-4DAD-B661-36163C54E0B8}">
          <p14:sldIdLst>
            <p14:sldId id="348"/>
            <p14:sldId id="377"/>
            <p14:sldId id="378"/>
            <p14:sldId id="379"/>
            <p14:sldId id="450"/>
          </p14:sldIdLst>
        </p14:section>
        <p14:section name="CNN" id="{624B325C-C0A1-4206-8AF3-5E69FC9B2612}">
          <p14:sldIdLst>
            <p14:sldId id="387"/>
            <p14:sldId id="388"/>
            <p14:sldId id="389"/>
            <p14:sldId id="390"/>
            <p14:sldId id="391"/>
            <p14:sldId id="392"/>
            <p14:sldId id="393"/>
            <p14:sldId id="394"/>
            <p14:sldId id="395"/>
            <p14:sldId id="396"/>
            <p14:sldId id="397"/>
            <p14:sldId id="398"/>
            <p14:sldId id="400"/>
            <p14:sldId id="401"/>
            <p14:sldId id="399"/>
            <p14:sldId id="402"/>
            <p14:sldId id="403"/>
            <p14:sldId id="404"/>
            <p14:sldId id="405"/>
            <p14:sldId id="406"/>
            <p14:sldId id="407"/>
            <p14:sldId id="451"/>
          </p14:sldIdLst>
        </p14:section>
        <p14:section name="Regularization" id="{7FF2CEEC-C825-4847-A2A3-C48BD6EBC23F}">
          <p14:sldIdLst>
            <p14:sldId id="408"/>
            <p14:sldId id="409"/>
            <p14:sldId id="410"/>
            <p14:sldId id="411"/>
            <p14:sldId id="412"/>
            <p14:sldId id="413"/>
            <p14:sldId id="416"/>
            <p14:sldId id="452"/>
          </p14:sldIdLst>
        </p14:section>
        <p14:section name="Transfer Learning" id="{FEE5793E-5E9D-4BA4-8429-7E7A4A111CB8}">
          <p14:sldIdLst>
            <p14:sldId id="415"/>
            <p14:sldId id="417"/>
            <p14:sldId id="418"/>
            <p14:sldId id="419"/>
            <p14:sldId id="420"/>
            <p14:sldId id="423"/>
            <p14:sldId id="421"/>
            <p14:sldId id="422"/>
            <p14:sldId id="424"/>
            <p14:sldId id="425"/>
            <p14:sldId id="426"/>
            <p14:sldId id="427"/>
            <p14:sldId id="428"/>
            <p14:sldId id="429"/>
            <p14:sldId id="430"/>
            <p14:sldId id="431"/>
            <p14:sldId id="453"/>
          </p14:sldIdLst>
        </p14:section>
        <p14:section name="RNN" id="{6FE40119-0E24-4E15-97EB-7AEF50F94BA2}">
          <p14:sldIdLst>
            <p14:sldId id="432"/>
            <p14:sldId id="433"/>
            <p14:sldId id="434"/>
            <p14:sldId id="435"/>
            <p14:sldId id="437"/>
            <p14:sldId id="438"/>
            <p14:sldId id="439"/>
            <p14:sldId id="440"/>
            <p14:sldId id="442"/>
            <p14:sldId id="454"/>
          </p14:sldIdLst>
        </p14:section>
        <p14:section name="LSTM" id="{E49FD150-433D-416D-A511-7CB6D7F365BF}">
          <p14:sldIdLst>
            <p14:sldId id="436"/>
            <p14:sldId id="441"/>
            <p14:sldId id="443"/>
            <p14:sldId id="444"/>
            <p14:sldId id="445"/>
            <p14:sldId id="446"/>
            <p14:sldId id="455"/>
          </p14:sldIdLst>
        </p14:section>
        <p14:section name="GRU" id="{B2385E13-85EC-4F44-87E8-2126097FA2A3}">
          <p14:sldIdLst>
            <p14:sldId id="447"/>
            <p14:sldId id="456"/>
          </p14:sldIdLst>
        </p14:section>
        <p14:section name="Transformer" id="{D36F0496-AC9F-470F-A4CD-0B9F0FD9E328}">
          <p14:sldIdLst>
            <p14:sldId id="459"/>
            <p14:sldId id="464"/>
            <p14:sldId id="460"/>
            <p14:sldId id="461"/>
            <p14:sldId id="462"/>
            <p14:sldId id="465"/>
            <p14:sldId id="448"/>
            <p14:sldId id="457"/>
            <p14:sldId id="458"/>
          </p14:sldIdLst>
        </p14:section>
        <p14:section name="Questions..?" id="{AC1458F9-C365-4E41-BADC-0C0AE3080EDC}">
          <p14:sldIdLst>
            <p14:sldId id="41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DD462F"/>
    <a:srgbClr val="D2B4A6"/>
    <a:srgbClr val="734F29"/>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280" autoAdjust="0"/>
  </p:normalViewPr>
  <p:slideViewPr>
    <p:cSldViewPr snapToGrid="0">
      <p:cViewPr varScale="1">
        <p:scale>
          <a:sx n="73" d="100"/>
          <a:sy n="73" d="100"/>
        </p:scale>
        <p:origin x="606" y="78"/>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 /><Relationship Id="rId21" Type="http://schemas.openxmlformats.org/officeDocument/2006/relationships/slide" Target="slides/slide17.xml" /><Relationship Id="rId42" Type="http://schemas.openxmlformats.org/officeDocument/2006/relationships/slide" Target="slides/slide38.xml" /><Relationship Id="rId63" Type="http://schemas.openxmlformats.org/officeDocument/2006/relationships/slide" Target="slides/slide59.xml" /><Relationship Id="rId84" Type="http://schemas.openxmlformats.org/officeDocument/2006/relationships/slide" Target="slides/slide80.xml" /><Relationship Id="rId138" Type="http://schemas.openxmlformats.org/officeDocument/2006/relationships/slide" Target="slides/slide134.xml" /><Relationship Id="rId159" Type="http://schemas.openxmlformats.org/officeDocument/2006/relationships/slide" Target="slides/slide155.xml" /><Relationship Id="rId170" Type="http://schemas.openxmlformats.org/officeDocument/2006/relationships/slide" Target="slides/slide166.xml" /><Relationship Id="rId191" Type="http://schemas.openxmlformats.org/officeDocument/2006/relationships/slide" Target="slides/slide187.xml" /><Relationship Id="rId205" Type="http://schemas.openxmlformats.org/officeDocument/2006/relationships/slide" Target="slides/slide201.xml" /><Relationship Id="rId107" Type="http://schemas.openxmlformats.org/officeDocument/2006/relationships/slide" Target="slides/slide103.xml" /><Relationship Id="rId11" Type="http://schemas.openxmlformats.org/officeDocument/2006/relationships/slide" Target="slides/slide7.xml" /><Relationship Id="rId32" Type="http://schemas.openxmlformats.org/officeDocument/2006/relationships/slide" Target="slides/slide28.xml" /><Relationship Id="rId37" Type="http://schemas.openxmlformats.org/officeDocument/2006/relationships/slide" Target="slides/slide33.xml" /><Relationship Id="rId53" Type="http://schemas.openxmlformats.org/officeDocument/2006/relationships/slide" Target="slides/slide49.xml" /><Relationship Id="rId58" Type="http://schemas.openxmlformats.org/officeDocument/2006/relationships/slide" Target="slides/slide54.xml" /><Relationship Id="rId74" Type="http://schemas.openxmlformats.org/officeDocument/2006/relationships/slide" Target="slides/slide70.xml" /><Relationship Id="rId79" Type="http://schemas.openxmlformats.org/officeDocument/2006/relationships/slide" Target="slides/slide75.xml" /><Relationship Id="rId102" Type="http://schemas.openxmlformats.org/officeDocument/2006/relationships/slide" Target="slides/slide98.xml" /><Relationship Id="rId123" Type="http://schemas.openxmlformats.org/officeDocument/2006/relationships/slide" Target="slides/slide119.xml" /><Relationship Id="rId128" Type="http://schemas.openxmlformats.org/officeDocument/2006/relationships/slide" Target="slides/slide124.xml" /><Relationship Id="rId144" Type="http://schemas.openxmlformats.org/officeDocument/2006/relationships/slide" Target="slides/slide140.xml" /><Relationship Id="rId149" Type="http://schemas.openxmlformats.org/officeDocument/2006/relationships/slide" Target="slides/slide145.xml" /><Relationship Id="rId5" Type="http://schemas.openxmlformats.org/officeDocument/2006/relationships/slide" Target="slides/slide1.xml" /><Relationship Id="rId90" Type="http://schemas.openxmlformats.org/officeDocument/2006/relationships/slide" Target="slides/slide86.xml" /><Relationship Id="rId95" Type="http://schemas.openxmlformats.org/officeDocument/2006/relationships/slide" Target="slides/slide91.xml" /><Relationship Id="rId160" Type="http://schemas.openxmlformats.org/officeDocument/2006/relationships/slide" Target="slides/slide156.xml" /><Relationship Id="rId165" Type="http://schemas.openxmlformats.org/officeDocument/2006/relationships/slide" Target="slides/slide161.xml" /><Relationship Id="rId181" Type="http://schemas.openxmlformats.org/officeDocument/2006/relationships/slide" Target="slides/slide177.xml" /><Relationship Id="rId186" Type="http://schemas.openxmlformats.org/officeDocument/2006/relationships/slide" Target="slides/slide182.xml" /><Relationship Id="rId216" Type="http://schemas.openxmlformats.org/officeDocument/2006/relationships/tableStyles" Target="tableStyles.xml" /><Relationship Id="rId211" Type="http://schemas.openxmlformats.org/officeDocument/2006/relationships/handoutMaster" Target="handoutMasters/handoutMaster1.xml" /><Relationship Id="rId22" Type="http://schemas.openxmlformats.org/officeDocument/2006/relationships/slide" Target="slides/slide18.xml" /><Relationship Id="rId27" Type="http://schemas.openxmlformats.org/officeDocument/2006/relationships/slide" Target="slides/slide23.xml" /><Relationship Id="rId43" Type="http://schemas.openxmlformats.org/officeDocument/2006/relationships/slide" Target="slides/slide39.xml" /><Relationship Id="rId48" Type="http://schemas.openxmlformats.org/officeDocument/2006/relationships/slide" Target="slides/slide44.xml" /><Relationship Id="rId64" Type="http://schemas.openxmlformats.org/officeDocument/2006/relationships/slide" Target="slides/slide60.xml" /><Relationship Id="rId69" Type="http://schemas.openxmlformats.org/officeDocument/2006/relationships/slide" Target="slides/slide65.xml" /><Relationship Id="rId113" Type="http://schemas.openxmlformats.org/officeDocument/2006/relationships/slide" Target="slides/slide109.xml" /><Relationship Id="rId118" Type="http://schemas.openxmlformats.org/officeDocument/2006/relationships/slide" Target="slides/slide114.xml" /><Relationship Id="rId134" Type="http://schemas.openxmlformats.org/officeDocument/2006/relationships/slide" Target="slides/slide130.xml" /><Relationship Id="rId139" Type="http://schemas.openxmlformats.org/officeDocument/2006/relationships/slide" Target="slides/slide135.xml" /><Relationship Id="rId80" Type="http://schemas.openxmlformats.org/officeDocument/2006/relationships/slide" Target="slides/slide76.xml" /><Relationship Id="rId85" Type="http://schemas.openxmlformats.org/officeDocument/2006/relationships/slide" Target="slides/slide81.xml" /><Relationship Id="rId150" Type="http://schemas.openxmlformats.org/officeDocument/2006/relationships/slide" Target="slides/slide146.xml" /><Relationship Id="rId155" Type="http://schemas.openxmlformats.org/officeDocument/2006/relationships/slide" Target="slides/slide151.xml" /><Relationship Id="rId171" Type="http://schemas.openxmlformats.org/officeDocument/2006/relationships/slide" Target="slides/slide167.xml" /><Relationship Id="rId176" Type="http://schemas.openxmlformats.org/officeDocument/2006/relationships/slide" Target="slides/slide172.xml" /><Relationship Id="rId192" Type="http://schemas.openxmlformats.org/officeDocument/2006/relationships/slide" Target="slides/slide188.xml" /><Relationship Id="rId197" Type="http://schemas.openxmlformats.org/officeDocument/2006/relationships/slide" Target="slides/slide193.xml" /><Relationship Id="rId206" Type="http://schemas.openxmlformats.org/officeDocument/2006/relationships/slide" Target="slides/slide202.xml" /><Relationship Id="rId201" Type="http://schemas.openxmlformats.org/officeDocument/2006/relationships/slide" Target="slides/slide197.xml" /><Relationship Id="rId12" Type="http://schemas.openxmlformats.org/officeDocument/2006/relationships/slide" Target="slides/slide8.xml" /><Relationship Id="rId17" Type="http://schemas.openxmlformats.org/officeDocument/2006/relationships/slide" Target="slides/slide13.xml" /><Relationship Id="rId33" Type="http://schemas.openxmlformats.org/officeDocument/2006/relationships/slide" Target="slides/slide29.xml" /><Relationship Id="rId38" Type="http://schemas.openxmlformats.org/officeDocument/2006/relationships/slide" Target="slides/slide34.xml" /><Relationship Id="rId59" Type="http://schemas.openxmlformats.org/officeDocument/2006/relationships/slide" Target="slides/slide55.xml" /><Relationship Id="rId103" Type="http://schemas.openxmlformats.org/officeDocument/2006/relationships/slide" Target="slides/slide99.xml" /><Relationship Id="rId108" Type="http://schemas.openxmlformats.org/officeDocument/2006/relationships/slide" Target="slides/slide104.xml" /><Relationship Id="rId124" Type="http://schemas.openxmlformats.org/officeDocument/2006/relationships/slide" Target="slides/slide120.xml" /><Relationship Id="rId129" Type="http://schemas.openxmlformats.org/officeDocument/2006/relationships/slide" Target="slides/slide125.xml" /><Relationship Id="rId54" Type="http://schemas.openxmlformats.org/officeDocument/2006/relationships/slide" Target="slides/slide50.xml" /><Relationship Id="rId70" Type="http://schemas.openxmlformats.org/officeDocument/2006/relationships/slide" Target="slides/slide66.xml" /><Relationship Id="rId75" Type="http://schemas.openxmlformats.org/officeDocument/2006/relationships/slide" Target="slides/slide71.xml" /><Relationship Id="rId91" Type="http://schemas.openxmlformats.org/officeDocument/2006/relationships/slide" Target="slides/slide87.xml" /><Relationship Id="rId96" Type="http://schemas.openxmlformats.org/officeDocument/2006/relationships/slide" Target="slides/slide92.xml" /><Relationship Id="rId140" Type="http://schemas.openxmlformats.org/officeDocument/2006/relationships/slide" Target="slides/slide136.xml" /><Relationship Id="rId145" Type="http://schemas.openxmlformats.org/officeDocument/2006/relationships/slide" Target="slides/slide141.xml" /><Relationship Id="rId161" Type="http://schemas.openxmlformats.org/officeDocument/2006/relationships/slide" Target="slides/slide157.xml" /><Relationship Id="rId166" Type="http://schemas.openxmlformats.org/officeDocument/2006/relationships/slide" Target="slides/slide162.xml" /><Relationship Id="rId182" Type="http://schemas.openxmlformats.org/officeDocument/2006/relationships/slide" Target="slides/slide178.xml" /><Relationship Id="rId187" Type="http://schemas.openxmlformats.org/officeDocument/2006/relationships/slide" Target="slides/slide183.xml" /><Relationship Id="rId1" Type="http://schemas.openxmlformats.org/officeDocument/2006/relationships/customXml" Target="../customXml/item1.xml" /><Relationship Id="rId6" Type="http://schemas.openxmlformats.org/officeDocument/2006/relationships/slide" Target="slides/slide2.xml" /><Relationship Id="rId212" Type="http://schemas.openxmlformats.org/officeDocument/2006/relationships/commentAuthors" Target="commentAuthors.xml" /><Relationship Id="rId23" Type="http://schemas.openxmlformats.org/officeDocument/2006/relationships/slide" Target="slides/slide19.xml" /><Relationship Id="rId28" Type="http://schemas.openxmlformats.org/officeDocument/2006/relationships/slide" Target="slides/slide24.xml" /><Relationship Id="rId49" Type="http://schemas.openxmlformats.org/officeDocument/2006/relationships/slide" Target="slides/slide45.xml" /><Relationship Id="rId114" Type="http://schemas.openxmlformats.org/officeDocument/2006/relationships/slide" Target="slides/slide110.xml" /><Relationship Id="rId119" Type="http://schemas.openxmlformats.org/officeDocument/2006/relationships/slide" Target="slides/slide115.xml" /><Relationship Id="rId44" Type="http://schemas.openxmlformats.org/officeDocument/2006/relationships/slide" Target="slides/slide40.xml" /><Relationship Id="rId60" Type="http://schemas.openxmlformats.org/officeDocument/2006/relationships/slide" Target="slides/slide56.xml" /><Relationship Id="rId65" Type="http://schemas.openxmlformats.org/officeDocument/2006/relationships/slide" Target="slides/slide61.xml" /><Relationship Id="rId81" Type="http://schemas.openxmlformats.org/officeDocument/2006/relationships/slide" Target="slides/slide77.xml" /><Relationship Id="rId86" Type="http://schemas.openxmlformats.org/officeDocument/2006/relationships/slide" Target="slides/slide82.xml" /><Relationship Id="rId130" Type="http://schemas.openxmlformats.org/officeDocument/2006/relationships/slide" Target="slides/slide126.xml" /><Relationship Id="rId135" Type="http://schemas.openxmlformats.org/officeDocument/2006/relationships/slide" Target="slides/slide131.xml" /><Relationship Id="rId151" Type="http://schemas.openxmlformats.org/officeDocument/2006/relationships/slide" Target="slides/slide147.xml" /><Relationship Id="rId156" Type="http://schemas.openxmlformats.org/officeDocument/2006/relationships/slide" Target="slides/slide152.xml" /><Relationship Id="rId177" Type="http://schemas.openxmlformats.org/officeDocument/2006/relationships/slide" Target="slides/slide173.xml" /><Relationship Id="rId198" Type="http://schemas.openxmlformats.org/officeDocument/2006/relationships/slide" Target="slides/slide194.xml" /><Relationship Id="rId172" Type="http://schemas.openxmlformats.org/officeDocument/2006/relationships/slide" Target="slides/slide168.xml" /><Relationship Id="rId193" Type="http://schemas.openxmlformats.org/officeDocument/2006/relationships/slide" Target="slides/slide189.xml" /><Relationship Id="rId202" Type="http://schemas.openxmlformats.org/officeDocument/2006/relationships/slide" Target="slides/slide198.xml" /><Relationship Id="rId207" Type="http://schemas.openxmlformats.org/officeDocument/2006/relationships/slide" Target="slides/slide203.xml" /><Relationship Id="rId13" Type="http://schemas.openxmlformats.org/officeDocument/2006/relationships/slide" Target="slides/slide9.xml" /><Relationship Id="rId18" Type="http://schemas.openxmlformats.org/officeDocument/2006/relationships/slide" Target="slides/slide14.xml" /><Relationship Id="rId39" Type="http://schemas.openxmlformats.org/officeDocument/2006/relationships/slide" Target="slides/slide35.xml" /><Relationship Id="rId109" Type="http://schemas.openxmlformats.org/officeDocument/2006/relationships/slide" Target="slides/slide105.xml" /><Relationship Id="rId34" Type="http://schemas.openxmlformats.org/officeDocument/2006/relationships/slide" Target="slides/slide30.xml" /><Relationship Id="rId50" Type="http://schemas.openxmlformats.org/officeDocument/2006/relationships/slide" Target="slides/slide46.xml" /><Relationship Id="rId55" Type="http://schemas.openxmlformats.org/officeDocument/2006/relationships/slide" Target="slides/slide51.xml" /><Relationship Id="rId76" Type="http://schemas.openxmlformats.org/officeDocument/2006/relationships/slide" Target="slides/slide72.xml" /><Relationship Id="rId97" Type="http://schemas.openxmlformats.org/officeDocument/2006/relationships/slide" Target="slides/slide93.xml" /><Relationship Id="rId104" Type="http://schemas.openxmlformats.org/officeDocument/2006/relationships/slide" Target="slides/slide100.xml" /><Relationship Id="rId120" Type="http://schemas.openxmlformats.org/officeDocument/2006/relationships/slide" Target="slides/slide116.xml" /><Relationship Id="rId125" Type="http://schemas.openxmlformats.org/officeDocument/2006/relationships/slide" Target="slides/slide121.xml" /><Relationship Id="rId141" Type="http://schemas.openxmlformats.org/officeDocument/2006/relationships/slide" Target="slides/slide137.xml" /><Relationship Id="rId146" Type="http://schemas.openxmlformats.org/officeDocument/2006/relationships/slide" Target="slides/slide142.xml" /><Relationship Id="rId167" Type="http://schemas.openxmlformats.org/officeDocument/2006/relationships/slide" Target="slides/slide163.xml" /><Relationship Id="rId188" Type="http://schemas.openxmlformats.org/officeDocument/2006/relationships/slide" Target="slides/slide184.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slide" Target="slides/slide88.xml" /><Relationship Id="rId162" Type="http://schemas.openxmlformats.org/officeDocument/2006/relationships/slide" Target="slides/slide158.xml" /><Relationship Id="rId183" Type="http://schemas.openxmlformats.org/officeDocument/2006/relationships/slide" Target="slides/slide179.xml" /><Relationship Id="rId213" Type="http://schemas.openxmlformats.org/officeDocument/2006/relationships/presProps" Target="presProps.xml" /><Relationship Id="rId2" Type="http://schemas.openxmlformats.org/officeDocument/2006/relationships/customXml" Target="../customXml/item2.xml" /><Relationship Id="rId29" Type="http://schemas.openxmlformats.org/officeDocument/2006/relationships/slide" Target="slides/slide25.xml" /><Relationship Id="rId24" Type="http://schemas.openxmlformats.org/officeDocument/2006/relationships/slide" Target="slides/slide20.xml" /><Relationship Id="rId40" Type="http://schemas.openxmlformats.org/officeDocument/2006/relationships/slide" Target="slides/slide36.xml" /><Relationship Id="rId45" Type="http://schemas.openxmlformats.org/officeDocument/2006/relationships/slide" Target="slides/slide41.xml" /><Relationship Id="rId66" Type="http://schemas.openxmlformats.org/officeDocument/2006/relationships/slide" Target="slides/slide62.xml" /><Relationship Id="rId87" Type="http://schemas.openxmlformats.org/officeDocument/2006/relationships/slide" Target="slides/slide83.xml" /><Relationship Id="rId110" Type="http://schemas.openxmlformats.org/officeDocument/2006/relationships/slide" Target="slides/slide106.xml" /><Relationship Id="rId115" Type="http://schemas.openxmlformats.org/officeDocument/2006/relationships/slide" Target="slides/slide111.xml" /><Relationship Id="rId131" Type="http://schemas.openxmlformats.org/officeDocument/2006/relationships/slide" Target="slides/slide127.xml" /><Relationship Id="rId136" Type="http://schemas.openxmlformats.org/officeDocument/2006/relationships/slide" Target="slides/slide132.xml" /><Relationship Id="rId157" Type="http://schemas.openxmlformats.org/officeDocument/2006/relationships/slide" Target="slides/slide153.xml" /><Relationship Id="rId178" Type="http://schemas.openxmlformats.org/officeDocument/2006/relationships/slide" Target="slides/slide174.xml" /><Relationship Id="rId61" Type="http://schemas.openxmlformats.org/officeDocument/2006/relationships/slide" Target="slides/slide57.xml" /><Relationship Id="rId82" Type="http://schemas.openxmlformats.org/officeDocument/2006/relationships/slide" Target="slides/slide78.xml" /><Relationship Id="rId152" Type="http://schemas.openxmlformats.org/officeDocument/2006/relationships/slide" Target="slides/slide148.xml" /><Relationship Id="rId173" Type="http://schemas.openxmlformats.org/officeDocument/2006/relationships/slide" Target="slides/slide169.xml" /><Relationship Id="rId194" Type="http://schemas.openxmlformats.org/officeDocument/2006/relationships/slide" Target="slides/slide190.xml" /><Relationship Id="rId199" Type="http://schemas.openxmlformats.org/officeDocument/2006/relationships/slide" Target="slides/slide195.xml" /><Relationship Id="rId203" Type="http://schemas.openxmlformats.org/officeDocument/2006/relationships/slide" Target="slides/slide199.xml" /><Relationship Id="rId208" Type="http://schemas.openxmlformats.org/officeDocument/2006/relationships/slide" Target="slides/slide204.xml" /><Relationship Id="rId19" Type="http://schemas.openxmlformats.org/officeDocument/2006/relationships/slide" Target="slides/slide15.xml" /><Relationship Id="rId14" Type="http://schemas.openxmlformats.org/officeDocument/2006/relationships/slide" Target="slides/slide10.xml" /><Relationship Id="rId30" Type="http://schemas.openxmlformats.org/officeDocument/2006/relationships/slide" Target="slides/slide26.xml" /><Relationship Id="rId35" Type="http://schemas.openxmlformats.org/officeDocument/2006/relationships/slide" Target="slides/slide31.xml" /><Relationship Id="rId56" Type="http://schemas.openxmlformats.org/officeDocument/2006/relationships/slide" Target="slides/slide52.xml" /><Relationship Id="rId77" Type="http://schemas.openxmlformats.org/officeDocument/2006/relationships/slide" Target="slides/slide73.xml" /><Relationship Id="rId100" Type="http://schemas.openxmlformats.org/officeDocument/2006/relationships/slide" Target="slides/slide96.xml" /><Relationship Id="rId105" Type="http://schemas.openxmlformats.org/officeDocument/2006/relationships/slide" Target="slides/slide101.xml" /><Relationship Id="rId126" Type="http://schemas.openxmlformats.org/officeDocument/2006/relationships/slide" Target="slides/slide122.xml" /><Relationship Id="rId147" Type="http://schemas.openxmlformats.org/officeDocument/2006/relationships/slide" Target="slides/slide143.xml" /><Relationship Id="rId168" Type="http://schemas.openxmlformats.org/officeDocument/2006/relationships/slide" Target="slides/slide164.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93" Type="http://schemas.openxmlformats.org/officeDocument/2006/relationships/slide" Target="slides/slide89.xml" /><Relationship Id="rId98" Type="http://schemas.openxmlformats.org/officeDocument/2006/relationships/slide" Target="slides/slide94.xml" /><Relationship Id="rId121" Type="http://schemas.openxmlformats.org/officeDocument/2006/relationships/slide" Target="slides/slide117.xml" /><Relationship Id="rId142" Type="http://schemas.openxmlformats.org/officeDocument/2006/relationships/slide" Target="slides/slide138.xml" /><Relationship Id="rId163" Type="http://schemas.openxmlformats.org/officeDocument/2006/relationships/slide" Target="slides/slide159.xml" /><Relationship Id="rId184" Type="http://schemas.openxmlformats.org/officeDocument/2006/relationships/slide" Target="slides/slide180.xml" /><Relationship Id="rId189" Type="http://schemas.openxmlformats.org/officeDocument/2006/relationships/slide" Target="slides/slide185.xml" /><Relationship Id="rId3" Type="http://schemas.openxmlformats.org/officeDocument/2006/relationships/customXml" Target="../customXml/item3.xml" /><Relationship Id="rId214" Type="http://schemas.openxmlformats.org/officeDocument/2006/relationships/viewProps" Target="viewProps.xml" /><Relationship Id="rId25" Type="http://schemas.openxmlformats.org/officeDocument/2006/relationships/slide" Target="slides/slide21.xml" /><Relationship Id="rId46" Type="http://schemas.openxmlformats.org/officeDocument/2006/relationships/slide" Target="slides/slide42.xml" /><Relationship Id="rId67" Type="http://schemas.openxmlformats.org/officeDocument/2006/relationships/slide" Target="slides/slide63.xml" /><Relationship Id="rId116" Type="http://schemas.openxmlformats.org/officeDocument/2006/relationships/slide" Target="slides/slide112.xml" /><Relationship Id="rId137" Type="http://schemas.openxmlformats.org/officeDocument/2006/relationships/slide" Target="slides/slide133.xml" /><Relationship Id="rId158" Type="http://schemas.openxmlformats.org/officeDocument/2006/relationships/slide" Target="slides/slide154.xml" /><Relationship Id="rId20" Type="http://schemas.openxmlformats.org/officeDocument/2006/relationships/slide" Target="slides/slide16.xml" /><Relationship Id="rId41" Type="http://schemas.openxmlformats.org/officeDocument/2006/relationships/slide" Target="slides/slide37.xml" /><Relationship Id="rId62" Type="http://schemas.openxmlformats.org/officeDocument/2006/relationships/slide" Target="slides/slide58.xml" /><Relationship Id="rId83" Type="http://schemas.openxmlformats.org/officeDocument/2006/relationships/slide" Target="slides/slide79.xml" /><Relationship Id="rId88" Type="http://schemas.openxmlformats.org/officeDocument/2006/relationships/slide" Target="slides/slide84.xml" /><Relationship Id="rId111" Type="http://schemas.openxmlformats.org/officeDocument/2006/relationships/slide" Target="slides/slide107.xml" /><Relationship Id="rId132" Type="http://schemas.openxmlformats.org/officeDocument/2006/relationships/slide" Target="slides/slide128.xml" /><Relationship Id="rId153" Type="http://schemas.openxmlformats.org/officeDocument/2006/relationships/slide" Target="slides/slide149.xml" /><Relationship Id="rId174" Type="http://schemas.openxmlformats.org/officeDocument/2006/relationships/slide" Target="slides/slide170.xml" /><Relationship Id="rId179" Type="http://schemas.openxmlformats.org/officeDocument/2006/relationships/slide" Target="slides/slide175.xml" /><Relationship Id="rId195" Type="http://schemas.openxmlformats.org/officeDocument/2006/relationships/slide" Target="slides/slide191.xml" /><Relationship Id="rId209" Type="http://schemas.openxmlformats.org/officeDocument/2006/relationships/slide" Target="slides/slide205.xml" /><Relationship Id="rId190" Type="http://schemas.openxmlformats.org/officeDocument/2006/relationships/slide" Target="slides/slide186.xml" /><Relationship Id="rId204" Type="http://schemas.openxmlformats.org/officeDocument/2006/relationships/slide" Target="slides/slide200.xml" /><Relationship Id="rId15" Type="http://schemas.openxmlformats.org/officeDocument/2006/relationships/slide" Target="slides/slide11.xml" /><Relationship Id="rId36" Type="http://schemas.openxmlformats.org/officeDocument/2006/relationships/slide" Target="slides/slide32.xml" /><Relationship Id="rId57" Type="http://schemas.openxmlformats.org/officeDocument/2006/relationships/slide" Target="slides/slide53.xml" /><Relationship Id="rId106" Type="http://schemas.openxmlformats.org/officeDocument/2006/relationships/slide" Target="slides/slide102.xml" /><Relationship Id="rId127" Type="http://schemas.openxmlformats.org/officeDocument/2006/relationships/slide" Target="slides/slide123.xml" /><Relationship Id="rId10" Type="http://schemas.openxmlformats.org/officeDocument/2006/relationships/slide" Target="slides/slide6.xml" /><Relationship Id="rId31" Type="http://schemas.openxmlformats.org/officeDocument/2006/relationships/slide" Target="slides/slide27.xml" /><Relationship Id="rId52" Type="http://schemas.openxmlformats.org/officeDocument/2006/relationships/slide" Target="slides/slide48.xml" /><Relationship Id="rId73" Type="http://schemas.openxmlformats.org/officeDocument/2006/relationships/slide" Target="slides/slide69.xml" /><Relationship Id="rId78" Type="http://schemas.openxmlformats.org/officeDocument/2006/relationships/slide" Target="slides/slide74.xml" /><Relationship Id="rId94" Type="http://schemas.openxmlformats.org/officeDocument/2006/relationships/slide" Target="slides/slide90.xml" /><Relationship Id="rId99" Type="http://schemas.openxmlformats.org/officeDocument/2006/relationships/slide" Target="slides/slide95.xml" /><Relationship Id="rId101" Type="http://schemas.openxmlformats.org/officeDocument/2006/relationships/slide" Target="slides/slide97.xml" /><Relationship Id="rId122" Type="http://schemas.openxmlformats.org/officeDocument/2006/relationships/slide" Target="slides/slide118.xml" /><Relationship Id="rId143" Type="http://schemas.openxmlformats.org/officeDocument/2006/relationships/slide" Target="slides/slide139.xml" /><Relationship Id="rId148" Type="http://schemas.openxmlformats.org/officeDocument/2006/relationships/slide" Target="slides/slide144.xml" /><Relationship Id="rId164" Type="http://schemas.openxmlformats.org/officeDocument/2006/relationships/slide" Target="slides/slide160.xml" /><Relationship Id="rId169" Type="http://schemas.openxmlformats.org/officeDocument/2006/relationships/slide" Target="slides/slide165.xml" /><Relationship Id="rId185" Type="http://schemas.openxmlformats.org/officeDocument/2006/relationships/slide" Target="slides/slide181.xml" /><Relationship Id="rId4" Type="http://schemas.openxmlformats.org/officeDocument/2006/relationships/slideMaster" Target="slideMasters/slideMaster1.xml" /><Relationship Id="rId9" Type="http://schemas.openxmlformats.org/officeDocument/2006/relationships/slide" Target="slides/slide5.xml" /><Relationship Id="rId180" Type="http://schemas.openxmlformats.org/officeDocument/2006/relationships/slide" Target="slides/slide176.xml" /><Relationship Id="rId210" Type="http://schemas.openxmlformats.org/officeDocument/2006/relationships/notesMaster" Target="notesMasters/notesMaster1.xml" /><Relationship Id="rId215" Type="http://schemas.openxmlformats.org/officeDocument/2006/relationships/theme" Target="theme/theme1.xml" /><Relationship Id="rId26" Type="http://schemas.openxmlformats.org/officeDocument/2006/relationships/slide" Target="slides/slide22.xml" /><Relationship Id="rId47" Type="http://schemas.openxmlformats.org/officeDocument/2006/relationships/slide" Target="slides/slide43.xml" /><Relationship Id="rId68" Type="http://schemas.openxmlformats.org/officeDocument/2006/relationships/slide" Target="slides/slide64.xml" /><Relationship Id="rId89" Type="http://schemas.openxmlformats.org/officeDocument/2006/relationships/slide" Target="slides/slide85.xml" /><Relationship Id="rId112" Type="http://schemas.openxmlformats.org/officeDocument/2006/relationships/slide" Target="slides/slide108.xml" /><Relationship Id="rId133" Type="http://schemas.openxmlformats.org/officeDocument/2006/relationships/slide" Target="slides/slide129.xml" /><Relationship Id="rId154" Type="http://schemas.openxmlformats.org/officeDocument/2006/relationships/slide" Target="slides/slide150.xml" /><Relationship Id="rId175" Type="http://schemas.openxmlformats.org/officeDocument/2006/relationships/slide" Target="slides/slide171.xml" /><Relationship Id="rId196" Type="http://schemas.openxmlformats.org/officeDocument/2006/relationships/slide" Target="slides/slide192.xml" /><Relationship Id="rId200" Type="http://schemas.openxmlformats.org/officeDocument/2006/relationships/slide" Target="slides/slide196.xml" /><Relationship Id="rId16" Type="http://schemas.openxmlformats.org/officeDocument/2006/relationships/slide" Target="slides/slide12.xml" /></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3995F-828C-4FD2-8A35-98F96CADFBD4}" type="doc">
      <dgm:prSet loTypeId="urn:microsoft.com/office/officeart/2005/8/layout/vList5" loCatId="list" qsTypeId="urn:microsoft.com/office/officeart/2005/8/quickstyle/simple1" qsCatId="simple" csTypeId="urn:microsoft.com/office/officeart/2005/8/colors/accent0_1" csCatId="mainScheme" phldr="1"/>
      <dgm:spPr/>
      <dgm:t>
        <a:bodyPr/>
        <a:lstStyle/>
        <a:p>
          <a:endParaRPr lang="en-IN"/>
        </a:p>
      </dgm:t>
    </dgm:pt>
    <dgm:pt modelId="{7C095735-7ADD-4557-AAF7-FBA0285D3CE0}">
      <dgm:prSet custT="1"/>
      <dgm:spPr>
        <a:solidFill>
          <a:schemeClr val="tx2"/>
        </a:solidFill>
      </dgm:spPr>
      <dgm:t>
        <a:bodyPr/>
        <a:lstStyle/>
        <a:p>
          <a:r>
            <a:rPr lang="en-IN" sz="2800" i="0" baseline="0" dirty="0">
              <a:solidFill>
                <a:schemeClr val="bg1"/>
              </a:solidFill>
              <a:latin typeface="+mn-lt"/>
              <a:cs typeface="Segoe UI Light" panose="020B0502040204020203" pitchFamily="34" charset="0"/>
            </a:rPr>
            <a:t>Rules and Logic Based Approach</a:t>
          </a:r>
          <a:endParaRPr lang="en-IN" sz="2800" dirty="0">
            <a:solidFill>
              <a:schemeClr val="bg1"/>
            </a:solidFill>
            <a:latin typeface="+mn-lt"/>
            <a:cs typeface="Segoe UI Light" panose="020B0502040204020203" pitchFamily="34" charset="0"/>
          </a:endParaRPr>
        </a:p>
      </dgm:t>
    </dgm:pt>
    <dgm:pt modelId="{1C6F8AF9-E987-487B-B65C-EDFC1BDFC7A7}" type="parTrans" cxnId="{E45F7FD0-8016-43F0-8ED5-40E6082685FD}">
      <dgm:prSet/>
      <dgm:spPr/>
      <dgm:t>
        <a:bodyPr/>
        <a:lstStyle/>
        <a:p>
          <a:endParaRPr lang="en-IN"/>
        </a:p>
      </dgm:t>
    </dgm:pt>
    <dgm:pt modelId="{E905B2CF-63B8-4796-928E-13C4D6CA3392}" type="sibTrans" cxnId="{E45F7FD0-8016-43F0-8ED5-40E6082685FD}">
      <dgm:prSet/>
      <dgm:spPr/>
      <dgm:t>
        <a:bodyPr/>
        <a:lstStyle/>
        <a:p>
          <a:endParaRPr lang="en-IN"/>
        </a:p>
      </dgm:t>
    </dgm:pt>
    <dgm:pt modelId="{1DF5ED23-5E9F-45C9-9126-2E9FF7C36532}">
      <dgm:prSet custT="1"/>
      <dgm:spPr>
        <a:solidFill>
          <a:schemeClr val="tx2"/>
        </a:solidFill>
      </dgm:spPr>
      <dgm:t>
        <a:bodyPr/>
        <a:lstStyle/>
        <a:p>
          <a:r>
            <a:rPr lang="en-IN" sz="2800" i="0" baseline="0" dirty="0">
              <a:solidFill>
                <a:schemeClr val="bg1"/>
              </a:solidFill>
              <a:latin typeface="+mn-lt"/>
              <a:cs typeface="Times New Roman" panose="02020603050405020304" pitchFamily="18" charset="0"/>
            </a:rPr>
            <a:t>Machine </a:t>
          </a:r>
          <a:r>
            <a:rPr lang="en-IN" sz="2800" i="0" baseline="0" dirty="0">
              <a:solidFill>
                <a:schemeClr val="bg1"/>
              </a:solidFill>
              <a:latin typeface="+mn-lt"/>
              <a:cs typeface="Segoe UI Light" panose="020B0502040204020203" pitchFamily="34" charset="0"/>
            </a:rPr>
            <a:t>Learning</a:t>
          </a:r>
          <a:r>
            <a:rPr lang="en-IN" sz="2800" i="0" baseline="0" dirty="0">
              <a:solidFill>
                <a:schemeClr val="bg1"/>
              </a:solidFill>
              <a:latin typeface="+mn-lt"/>
              <a:cs typeface="Times New Roman" panose="02020603050405020304" pitchFamily="18" charset="0"/>
            </a:rPr>
            <a:t> Based Approach</a:t>
          </a:r>
          <a:endParaRPr lang="en-IN" sz="2800" dirty="0">
            <a:solidFill>
              <a:schemeClr val="bg1"/>
            </a:solidFill>
            <a:latin typeface="+mn-lt"/>
            <a:cs typeface="Times New Roman" panose="02020603050405020304" pitchFamily="18" charset="0"/>
          </a:endParaRPr>
        </a:p>
      </dgm:t>
    </dgm:pt>
    <dgm:pt modelId="{9102DDC4-529B-4DD4-9033-8A34219A5775}" type="parTrans" cxnId="{E7390BE6-F39E-4DD9-A799-79266EEBFAD9}">
      <dgm:prSet/>
      <dgm:spPr/>
      <dgm:t>
        <a:bodyPr/>
        <a:lstStyle/>
        <a:p>
          <a:endParaRPr lang="en-IN"/>
        </a:p>
      </dgm:t>
    </dgm:pt>
    <dgm:pt modelId="{52DFBA42-84AC-4F5E-A763-53F8E3A4E5FA}" type="sibTrans" cxnId="{E7390BE6-F39E-4DD9-A799-79266EEBFAD9}">
      <dgm:prSet/>
      <dgm:spPr/>
      <dgm:t>
        <a:bodyPr/>
        <a:lstStyle/>
        <a:p>
          <a:endParaRPr lang="en-IN"/>
        </a:p>
      </dgm:t>
    </dgm:pt>
    <dgm:pt modelId="{AA00E93A-A764-4C19-8483-667D391A2702}" type="pres">
      <dgm:prSet presAssocID="{7D13995F-828C-4FD2-8A35-98F96CADFBD4}" presName="Name0" presStyleCnt="0">
        <dgm:presLayoutVars>
          <dgm:dir/>
          <dgm:animLvl val="lvl"/>
          <dgm:resizeHandles val="exact"/>
        </dgm:presLayoutVars>
      </dgm:prSet>
      <dgm:spPr/>
    </dgm:pt>
    <dgm:pt modelId="{58A32BB4-5867-4770-A1AD-270AA02D0600}" type="pres">
      <dgm:prSet presAssocID="{7C095735-7ADD-4557-AAF7-FBA0285D3CE0}" presName="linNode" presStyleCnt="0"/>
      <dgm:spPr/>
    </dgm:pt>
    <dgm:pt modelId="{61F685CA-7238-40AE-85E9-C0C8B0749302}" type="pres">
      <dgm:prSet presAssocID="{7C095735-7ADD-4557-AAF7-FBA0285D3CE0}" presName="parentText" presStyleLbl="node1" presStyleIdx="0" presStyleCnt="2" custScaleX="267081">
        <dgm:presLayoutVars>
          <dgm:chMax val="1"/>
          <dgm:bulletEnabled val="1"/>
        </dgm:presLayoutVars>
      </dgm:prSet>
      <dgm:spPr/>
    </dgm:pt>
    <dgm:pt modelId="{B23CB8F8-47CC-4D68-A938-AEBD4FD6C3A3}" type="pres">
      <dgm:prSet presAssocID="{E905B2CF-63B8-4796-928E-13C4D6CA3392}" presName="sp" presStyleCnt="0"/>
      <dgm:spPr/>
    </dgm:pt>
    <dgm:pt modelId="{F6491F79-F794-4B37-868F-11AF2795BEBA}" type="pres">
      <dgm:prSet presAssocID="{1DF5ED23-5E9F-45C9-9126-2E9FF7C36532}" presName="linNode" presStyleCnt="0"/>
      <dgm:spPr/>
    </dgm:pt>
    <dgm:pt modelId="{D29F3D78-4E7E-46D7-9AB7-BDD6F0717EF6}" type="pres">
      <dgm:prSet presAssocID="{1DF5ED23-5E9F-45C9-9126-2E9FF7C36532}" presName="parentText" presStyleLbl="node1" presStyleIdx="1" presStyleCnt="2" custScaleX="267081">
        <dgm:presLayoutVars>
          <dgm:chMax val="1"/>
          <dgm:bulletEnabled val="1"/>
        </dgm:presLayoutVars>
      </dgm:prSet>
      <dgm:spPr/>
    </dgm:pt>
  </dgm:ptLst>
  <dgm:cxnLst>
    <dgm:cxn modelId="{EB1D8210-C1E8-441E-9E4A-BB51303C6249}" type="presOf" srcId="{7C095735-7ADD-4557-AAF7-FBA0285D3CE0}" destId="{61F685CA-7238-40AE-85E9-C0C8B0749302}" srcOrd="0" destOrd="0" presId="urn:microsoft.com/office/officeart/2005/8/layout/vList5"/>
    <dgm:cxn modelId="{4DEA8B20-ADFD-4C7B-BB05-841ED98694D6}" type="presOf" srcId="{1DF5ED23-5E9F-45C9-9126-2E9FF7C36532}" destId="{D29F3D78-4E7E-46D7-9AB7-BDD6F0717EF6}" srcOrd="0" destOrd="0" presId="urn:microsoft.com/office/officeart/2005/8/layout/vList5"/>
    <dgm:cxn modelId="{98A1E46E-F05E-403C-8446-6FC66CD978B1}" type="presOf" srcId="{7D13995F-828C-4FD2-8A35-98F96CADFBD4}" destId="{AA00E93A-A764-4C19-8483-667D391A2702}" srcOrd="0" destOrd="0" presId="urn:microsoft.com/office/officeart/2005/8/layout/vList5"/>
    <dgm:cxn modelId="{E45F7FD0-8016-43F0-8ED5-40E6082685FD}" srcId="{7D13995F-828C-4FD2-8A35-98F96CADFBD4}" destId="{7C095735-7ADD-4557-AAF7-FBA0285D3CE0}" srcOrd="0" destOrd="0" parTransId="{1C6F8AF9-E987-487B-B65C-EDFC1BDFC7A7}" sibTransId="{E905B2CF-63B8-4796-928E-13C4D6CA3392}"/>
    <dgm:cxn modelId="{E7390BE6-F39E-4DD9-A799-79266EEBFAD9}" srcId="{7D13995F-828C-4FD2-8A35-98F96CADFBD4}" destId="{1DF5ED23-5E9F-45C9-9126-2E9FF7C36532}" srcOrd="1" destOrd="0" parTransId="{9102DDC4-529B-4DD4-9033-8A34219A5775}" sibTransId="{52DFBA42-84AC-4F5E-A763-53F8E3A4E5FA}"/>
    <dgm:cxn modelId="{801FE54E-21DB-42FA-AD2F-81B33B91D16E}" type="presParOf" srcId="{AA00E93A-A764-4C19-8483-667D391A2702}" destId="{58A32BB4-5867-4770-A1AD-270AA02D0600}" srcOrd="0" destOrd="0" presId="urn:microsoft.com/office/officeart/2005/8/layout/vList5"/>
    <dgm:cxn modelId="{3A3CE931-0503-4FFC-9BB4-0A714A12B997}" type="presParOf" srcId="{58A32BB4-5867-4770-A1AD-270AA02D0600}" destId="{61F685CA-7238-40AE-85E9-C0C8B0749302}" srcOrd="0" destOrd="0" presId="urn:microsoft.com/office/officeart/2005/8/layout/vList5"/>
    <dgm:cxn modelId="{815AFFE8-657C-41FB-8280-BB18BCCF476D}" type="presParOf" srcId="{AA00E93A-A764-4C19-8483-667D391A2702}" destId="{B23CB8F8-47CC-4D68-A938-AEBD4FD6C3A3}" srcOrd="1" destOrd="0" presId="urn:microsoft.com/office/officeart/2005/8/layout/vList5"/>
    <dgm:cxn modelId="{25CC314D-FEDC-4049-9940-1033C93DD08F}" type="presParOf" srcId="{AA00E93A-A764-4C19-8483-667D391A2702}" destId="{F6491F79-F794-4B37-868F-11AF2795BEBA}" srcOrd="2" destOrd="0" presId="urn:microsoft.com/office/officeart/2005/8/layout/vList5"/>
    <dgm:cxn modelId="{95082CA3-D409-42DE-9E9C-528CB9847FCF}" type="presParOf" srcId="{F6491F79-F794-4B37-868F-11AF2795BEBA}" destId="{D29F3D78-4E7E-46D7-9AB7-BDD6F0717EF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685CA-7238-40AE-85E9-C0C8B0749302}">
      <dsp:nvSpPr>
        <dsp:cNvPr id="0" name=""/>
        <dsp:cNvSpPr/>
      </dsp:nvSpPr>
      <dsp:spPr>
        <a:xfrm>
          <a:off x="168533" y="30"/>
          <a:ext cx="8415994" cy="1234684"/>
        </a:xfrm>
        <a:prstGeom prst="roundRect">
          <a:avLst/>
        </a:prstGeom>
        <a:solidFill>
          <a:schemeClr val="tx2"/>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i="0" kern="1200" baseline="0" dirty="0">
              <a:solidFill>
                <a:schemeClr val="bg1"/>
              </a:solidFill>
              <a:latin typeface="+mn-lt"/>
              <a:cs typeface="Segoe UI Light" panose="020B0502040204020203" pitchFamily="34" charset="0"/>
            </a:rPr>
            <a:t>Rules and Logic Based Approach</a:t>
          </a:r>
          <a:endParaRPr lang="en-IN" sz="2800" kern="1200" dirty="0">
            <a:solidFill>
              <a:schemeClr val="bg1"/>
            </a:solidFill>
            <a:latin typeface="+mn-lt"/>
            <a:cs typeface="Segoe UI Light" panose="020B0502040204020203" pitchFamily="34" charset="0"/>
          </a:endParaRPr>
        </a:p>
      </dsp:txBody>
      <dsp:txXfrm>
        <a:off x="228805" y="60302"/>
        <a:ext cx="8295450" cy="1114140"/>
      </dsp:txXfrm>
    </dsp:sp>
    <dsp:sp modelId="{D29F3D78-4E7E-46D7-9AB7-BDD6F0717EF6}">
      <dsp:nvSpPr>
        <dsp:cNvPr id="0" name=""/>
        <dsp:cNvSpPr/>
      </dsp:nvSpPr>
      <dsp:spPr>
        <a:xfrm>
          <a:off x="168533" y="1296450"/>
          <a:ext cx="8415994" cy="1234684"/>
        </a:xfrm>
        <a:prstGeom prst="roundRect">
          <a:avLst/>
        </a:prstGeom>
        <a:solidFill>
          <a:schemeClr val="tx2"/>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i="0" kern="1200" baseline="0" dirty="0">
              <a:solidFill>
                <a:schemeClr val="bg1"/>
              </a:solidFill>
              <a:latin typeface="+mn-lt"/>
              <a:cs typeface="Times New Roman" panose="02020603050405020304" pitchFamily="18" charset="0"/>
            </a:rPr>
            <a:t>Machine </a:t>
          </a:r>
          <a:r>
            <a:rPr lang="en-IN" sz="2800" i="0" kern="1200" baseline="0" dirty="0">
              <a:solidFill>
                <a:schemeClr val="bg1"/>
              </a:solidFill>
              <a:latin typeface="+mn-lt"/>
              <a:cs typeface="Segoe UI Light" panose="020B0502040204020203" pitchFamily="34" charset="0"/>
            </a:rPr>
            <a:t>Learning</a:t>
          </a:r>
          <a:r>
            <a:rPr lang="en-IN" sz="2800" i="0" kern="1200" baseline="0" dirty="0">
              <a:solidFill>
                <a:schemeClr val="bg1"/>
              </a:solidFill>
              <a:latin typeface="+mn-lt"/>
              <a:cs typeface="Times New Roman" panose="02020603050405020304" pitchFamily="18" charset="0"/>
            </a:rPr>
            <a:t> Based Approach</a:t>
          </a:r>
          <a:endParaRPr lang="en-IN" sz="2800" kern="1200" dirty="0">
            <a:solidFill>
              <a:schemeClr val="bg1"/>
            </a:solidFill>
            <a:latin typeface="+mn-lt"/>
            <a:cs typeface="Times New Roman" panose="02020603050405020304" pitchFamily="18" charset="0"/>
          </a:endParaRPr>
        </a:p>
      </dsp:txBody>
      <dsp:txXfrm>
        <a:off x="228805" y="1356722"/>
        <a:ext cx="8295450" cy="11141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D810E-284F-436D-B0D1-47A61D33A267}" type="datetimeFigureOut">
              <a:rPr lang="en-US" smtClean="0"/>
              <a:t>9/20/2022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38C7A6-8368-4032-A23D-DE948971BBE8}" type="slidenum">
              <a:rPr lang="en-US" smtClean="0"/>
              <a:t>‹#›</a:t>
            </a:fld>
            <a:endParaRPr lang="en-US"/>
          </a:p>
        </p:txBody>
      </p:sp>
    </p:spTree>
    <p:extLst>
      <p:ext uri="{BB962C8B-B14F-4D97-AF65-F5344CB8AC3E}">
        <p14:creationId xmlns:p14="http://schemas.microsoft.com/office/powerpoint/2010/main" val="636874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b="1">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BEEBAAA-29B5-4AF5-BC5F-7E580C29002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0" y="6753499"/>
            <a:ext cx="12192000" cy="1175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127346" y="6356352"/>
            <a:ext cx="809759" cy="365125"/>
          </a:xfrm>
        </p:spPr>
        <p:txBody>
          <a:bodyPr/>
          <a:lstStyle/>
          <a:p>
            <a:fld id="{9860EDB8-5305-433F-BE41-D7A86D811DB3}" type="slidenum">
              <a:rPr lang="en-US" smtClean="0"/>
              <a:t>‹#›</a:t>
            </a:fld>
            <a:endParaRPr lang="en-US" dirty="0"/>
          </a:p>
        </p:txBody>
      </p:sp>
      <p:sp>
        <p:nvSpPr>
          <p:cNvPr id="8" name="Rectangle 7"/>
          <p:cNvSpPr/>
          <p:nvPr userDrawn="1"/>
        </p:nvSpPr>
        <p:spPr>
          <a:xfrm>
            <a:off x="0" y="0"/>
            <a:ext cx="12192000" cy="133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Content Placeholder 2"/>
          <p:cNvSpPr>
            <a:spLocks noGrp="1"/>
          </p:cNvSpPr>
          <p:nvPr>
            <p:ph sz="half" idx="1"/>
          </p:nvPr>
        </p:nvSpPr>
        <p:spPr>
          <a:xfrm>
            <a:off x="838200" y="1825625"/>
            <a:ext cx="10515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11" name="Rectangle 10"/>
          <p:cNvSpPr/>
          <p:nvPr/>
        </p:nvSpPr>
        <p:spPr>
          <a:xfrm>
            <a:off x="0" y="6753499"/>
            <a:ext cx="12192000" cy="1175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5" name="Date Placeholder 4"/>
          <p:cNvSpPr>
            <a:spLocks noGrp="1"/>
          </p:cNvSpPr>
          <p:nvPr>
            <p:ph type="dt" sz="half" idx="10"/>
          </p:nvPr>
        </p:nvSpPr>
        <p:spPr/>
        <p:txBody>
          <a:bodyPr/>
          <a:lstStyle/>
          <a:p>
            <a:fld id="{8BEEBAAA-29B5-4AF5-BC5F-7E580C29002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0" y="6753499"/>
            <a:ext cx="12192000" cy="1175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7" name="Date Placeholder 6"/>
          <p:cNvSpPr>
            <a:spLocks noGrp="1"/>
          </p:cNvSpPr>
          <p:nvPr>
            <p:ph type="dt" sz="half" idx="10"/>
          </p:nvPr>
        </p:nvSpPr>
        <p:spPr/>
        <p:txBody>
          <a:bodyPr/>
          <a:lstStyle/>
          <a:p>
            <a:fld id="{8BEEBAAA-29B5-4AF5-BC5F-7E580C29002D}"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0" y="6753499"/>
            <a:ext cx="12192000" cy="1175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0" y="6753499"/>
            <a:ext cx="12192000" cy="1175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9/20/2022</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2" Type="http://schemas.openxmlformats.org/officeDocument/2006/relationships/image" Target="../media/image560.pn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71.jpe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image" Target="../media/image72.jpe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image" Target="../media/image75.gif" /><Relationship Id="rId2" Type="http://schemas.openxmlformats.org/officeDocument/2006/relationships/image" Target="../media/image74.gif" /><Relationship Id="rId1" Type="http://schemas.openxmlformats.org/officeDocument/2006/relationships/slideLayout" Target="../slideLayouts/slideLayout4.xml" /></Relationships>
</file>

<file path=ppt/slides/_rels/slide104.xml.rels><?xml version="1.0" encoding="UTF-8" standalone="yes"?>
<Relationships xmlns="http://schemas.openxmlformats.org/package/2006/relationships"><Relationship Id="rId2" Type="http://schemas.openxmlformats.org/officeDocument/2006/relationships/image" Target="../media/image76.gif"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image" Target="../media/image77.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10.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84.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image" Target="../media/image86.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89.pn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hyperlink" Target="https://hmkcode.com/netflow/" TargetMode="External"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image" Target="../media/image90.png" /><Relationship Id="rId1" Type="http://schemas.openxmlformats.org/officeDocument/2006/relationships/slideLayout" Target="../slideLayouts/slideLayout2.xml" /><Relationship Id="rId4" Type="http://schemas.openxmlformats.org/officeDocument/2006/relationships/image" Target="../media/image92.png" /></Relationships>
</file>

<file path=ppt/slides/_rels/slide117.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3" Type="http://schemas.openxmlformats.org/officeDocument/2006/relationships/image" Target="../media/image95.gif" /><Relationship Id="rId2" Type="http://schemas.openxmlformats.org/officeDocument/2006/relationships/image" Target="../media/image94.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image" Target="../media/image810.png" /><Relationship Id="rId1" Type="http://schemas.openxmlformats.org/officeDocument/2006/relationships/slideLayout" Target="../slideLayouts/slideLayout2.xml" /><Relationship Id="rId4" Type="http://schemas.openxmlformats.org/officeDocument/2006/relationships/image" Target="../media/image97.gif" /></Relationships>
</file>

<file path=ppt/slides/_rels/slide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98.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99.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2" Type="http://schemas.openxmlformats.org/officeDocument/2006/relationships/image" Target="../media/image101.pn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3" Type="http://schemas.openxmlformats.org/officeDocument/2006/relationships/image" Target="../media/image103.jpeg" /><Relationship Id="rId2" Type="http://schemas.openxmlformats.org/officeDocument/2006/relationships/image" Target="../media/image102.jpe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2" Type="http://schemas.openxmlformats.org/officeDocument/2006/relationships/image" Target="../media/image105.png"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image" Target="../media/image106.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3" Type="http://schemas.openxmlformats.org/officeDocument/2006/relationships/image" Target="../media/image107.jpeg" /><Relationship Id="rId2" Type="http://schemas.openxmlformats.org/officeDocument/2006/relationships/hyperlink" Target="http://yann.lecun.com/exdb/publis/pdf/lecun-01a.pdf" TargetMode="External"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image" Target="../media/image108.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image" Target="../media/image110.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112.gif"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13.pn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115.pn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image" Target="../media/image116.pn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3" Type="http://schemas.openxmlformats.org/officeDocument/2006/relationships/image" Target="../media/image119.png" /><Relationship Id="rId2" Type="http://schemas.openxmlformats.org/officeDocument/2006/relationships/image" Target="../media/image118.gif"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image" Target="../media/image120.gif"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121.pn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2" Type="http://schemas.openxmlformats.org/officeDocument/2006/relationships/image" Target="../media/image122.gif"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2" Type="http://schemas.openxmlformats.org/officeDocument/2006/relationships/image" Target="../media/image123.png"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3" Type="http://schemas.openxmlformats.org/officeDocument/2006/relationships/image" Target="../media/image125.gif" /><Relationship Id="rId2" Type="http://schemas.openxmlformats.org/officeDocument/2006/relationships/image" Target="../media/image124.jpe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3" Type="http://schemas.openxmlformats.org/officeDocument/2006/relationships/image" Target="../media/image127.jpeg" /><Relationship Id="rId2" Type="http://schemas.openxmlformats.org/officeDocument/2006/relationships/image" Target="../media/image126.gif"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2" Type="http://schemas.openxmlformats.org/officeDocument/2006/relationships/image" Target="../media/image129.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3.xml" /></Relationships>
</file>

<file path=ppt/slides/_rels/slide150.xml.rels><?xml version="1.0" encoding="UTF-8" standalone="yes"?>
<Relationships xmlns="http://schemas.openxmlformats.org/package/2006/relationships"><Relationship Id="rId2" Type="http://schemas.openxmlformats.org/officeDocument/2006/relationships/image" Target="../media/image130.png" /><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2" Type="http://schemas.openxmlformats.org/officeDocument/2006/relationships/image" Target="../media/image131.png" /><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standalone="yes"?>
<Relationships xmlns="http://schemas.openxmlformats.org/package/2006/relationships"><Relationship Id="rId2" Type="http://schemas.openxmlformats.org/officeDocument/2006/relationships/image" Target="../media/image132.png" /><Relationship Id="rId1" Type="http://schemas.openxmlformats.org/officeDocument/2006/relationships/slideLayout" Target="../slideLayouts/slideLayout2.xml"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60.xml.rels><?xml version="1.0" encoding="UTF-8" standalone="yes"?>
<Relationships xmlns="http://schemas.openxmlformats.org/package/2006/relationships"><Relationship Id="rId2" Type="http://schemas.openxmlformats.org/officeDocument/2006/relationships/image" Target="../media/image134.jpeg" /><Relationship Id="rId1" Type="http://schemas.openxmlformats.org/officeDocument/2006/relationships/slideLayout" Target="../slideLayouts/slideLayout2.xml"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 standalone="yes"?>
<Relationships xmlns="http://schemas.openxmlformats.org/package/2006/relationships"><Relationship Id="rId2" Type="http://schemas.openxmlformats.org/officeDocument/2006/relationships/image" Target="../media/image135.emf" /><Relationship Id="rId1" Type="http://schemas.openxmlformats.org/officeDocument/2006/relationships/slideLayout" Target="../slideLayouts/slideLayout2.xml" /></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 /><Relationship Id="rId1" Type="http://schemas.openxmlformats.org/officeDocument/2006/relationships/slideLayout" Target="../slideLayouts/slideLayout2.xml" /></Relationships>
</file>

<file path=ppt/slides/_rels/slide166.xml.rels><?xml version="1.0" encoding="UTF-8" standalone="yes"?>
<Relationships xmlns="http://schemas.openxmlformats.org/package/2006/relationships"><Relationship Id="rId2" Type="http://schemas.openxmlformats.org/officeDocument/2006/relationships/image" Target="../media/image137.emf" /><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2" Type="http://schemas.openxmlformats.org/officeDocument/2006/relationships/image" Target="../media/image138.jpeg" /><Relationship Id="rId1" Type="http://schemas.openxmlformats.org/officeDocument/2006/relationships/slideLayout" Target="../slideLayouts/slideLayout2.xml" /></Relationships>
</file>

<file path=ppt/slides/_rels/slide168.xml.rels><?xml version="1.0" encoding="UTF-8" standalone="yes"?>
<Relationships xmlns="http://schemas.openxmlformats.org/package/2006/relationships"><Relationship Id="rId2" Type="http://schemas.openxmlformats.org/officeDocument/2006/relationships/image" Target="../media/image139.png" /><Relationship Id="rId1" Type="http://schemas.openxmlformats.org/officeDocument/2006/relationships/slideLayout" Target="../slideLayouts/slideLayout2.xml" /></Relationships>
</file>

<file path=ppt/slides/_rels/slide169.xml.rels><?xml version="1.0" encoding="UTF-8" standalone="yes"?>
<Relationships xmlns="http://schemas.openxmlformats.org/package/2006/relationships"><Relationship Id="rId2" Type="http://schemas.openxmlformats.org/officeDocument/2006/relationships/image" Target="../media/image140.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 standalone="yes"?>
<Relationships xmlns="http://schemas.openxmlformats.org/package/2006/relationships"><Relationship Id="rId2" Type="http://schemas.openxmlformats.org/officeDocument/2006/relationships/image" Target="../media/image141.jpeg" /><Relationship Id="rId1" Type="http://schemas.openxmlformats.org/officeDocument/2006/relationships/slideLayout" Target="../slideLayouts/slideLayout2.xml" /></Relationships>
</file>

<file path=ppt/slides/_rels/slide171.xml.rels><?xml version="1.0" encoding="UTF-8" standalone="yes"?>
<Relationships xmlns="http://schemas.openxmlformats.org/package/2006/relationships"><Relationship Id="rId2" Type="http://schemas.openxmlformats.org/officeDocument/2006/relationships/image" Target="../media/image142.jpeg" /><Relationship Id="rId1" Type="http://schemas.openxmlformats.org/officeDocument/2006/relationships/slideLayout" Target="../slideLayouts/slideLayout2.xml" /></Relationships>
</file>

<file path=ppt/slides/_rels/slide172.xml.rels><?xml version="1.0" encoding="UTF-8" standalone="yes"?>
<Relationships xmlns="http://schemas.openxmlformats.org/package/2006/relationships"><Relationship Id="rId3" Type="http://schemas.openxmlformats.org/officeDocument/2006/relationships/image" Target="../media/image144.jpeg" /><Relationship Id="rId2" Type="http://schemas.openxmlformats.org/officeDocument/2006/relationships/image" Target="../media/image143.png" /><Relationship Id="rId1" Type="http://schemas.openxmlformats.org/officeDocument/2006/relationships/slideLayout" Target="../slideLayouts/slideLayout2.xml" /></Relationships>
</file>

<file path=ppt/slides/_rels/slide173.xml.rels><?xml version="1.0" encoding="UTF-8" standalone="yes"?>
<Relationships xmlns="http://schemas.openxmlformats.org/package/2006/relationships"><Relationship Id="rId3" Type="http://schemas.openxmlformats.org/officeDocument/2006/relationships/image" Target="../media/image146.png" /><Relationship Id="rId2" Type="http://schemas.openxmlformats.org/officeDocument/2006/relationships/image" Target="../media/image145.png" /><Relationship Id="rId1" Type="http://schemas.openxmlformats.org/officeDocument/2006/relationships/slideLayout" Target="../slideLayouts/slideLayout2.xml" /></Relationships>
</file>

<file path=ppt/slides/_rels/slide174.xml.rels><?xml version="1.0" encoding="UTF-8" standalone="yes"?>
<Relationships xmlns="http://schemas.openxmlformats.org/package/2006/relationships"><Relationship Id="rId2" Type="http://schemas.openxmlformats.org/officeDocument/2006/relationships/image" Target="../media/image147.png" /><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 standalone="yes"?>
<Relationships xmlns="http://schemas.openxmlformats.org/package/2006/relationships"><Relationship Id="rId3" Type="http://schemas.openxmlformats.org/officeDocument/2006/relationships/hyperlink" Target="https://keras.io/guides/transfer_learning/" TargetMode="External" /><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 standalone="yes"?>
<Relationships xmlns="http://schemas.openxmlformats.org/package/2006/relationships"><Relationship Id="rId2" Type="http://schemas.openxmlformats.org/officeDocument/2006/relationships/image" Target="../media/image14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2" Type="http://schemas.openxmlformats.org/officeDocument/2006/relationships/image" Target="../media/image149.png" /><Relationship Id="rId1" Type="http://schemas.openxmlformats.org/officeDocument/2006/relationships/slideLayout" Target="../slideLayouts/slideLayout2.xml" /></Relationships>
</file>

<file path=ppt/slides/_rels/slide181.xml.rels><?xml version="1.0" encoding="UTF-8" standalone="yes"?>
<Relationships xmlns="http://schemas.openxmlformats.org/package/2006/relationships"><Relationship Id="rId2" Type="http://schemas.openxmlformats.org/officeDocument/2006/relationships/image" Target="../media/image150.gif" /><Relationship Id="rId1" Type="http://schemas.openxmlformats.org/officeDocument/2006/relationships/slideLayout" Target="../slideLayouts/slideLayout2.xml" /></Relationships>
</file>

<file path=ppt/slides/_rels/slide182.xml.rels><?xml version="1.0" encoding="UTF-8" standalone="yes"?>
<Relationships xmlns="http://schemas.openxmlformats.org/package/2006/relationships"><Relationship Id="rId2" Type="http://schemas.openxmlformats.org/officeDocument/2006/relationships/image" Target="../media/image151.png" /><Relationship Id="rId1" Type="http://schemas.openxmlformats.org/officeDocument/2006/relationships/slideLayout" Target="../slideLayouts/slideLayout2.xml" /></Relationships>
</file>

<file path=ppt/slides/_rels/slide183.xml.rels><?xml version="1.0" encoding="UTF-8" standalone="yes"?>
<Relationships xmlns="http://schemas.openxmlformats.org/package/2006/relationships"><Relationship Id="rId2" Type="http://schemas.openxmlformats.org/officeDocument/2006/relationships/image" Target="../media/image152.gif" /><Relationship Id="rId1" Type="http://schemas.openxmlformats.org/officeDocument/2006/relationships/slideLayout" Target="../slideLayouts/slideLayout2.xml" /></Relationships>
</file>

<file path=ppt/slides/_rels/slide184.xml.rels><?xml version="1.0" encoding="UTF-8" standalone="yes"?>
<Relationships xmlns="http://schemas.openxmlformats.org/package/2006/relationships"><Relationship Id="rId2" Type="http://schemas.openxmlformats.org/officeDocument/2006/relationships/image" Target="../media/image153.gif" /><Relationship Id="rId1" Type="http://schemas.openxmlformats.org/officeDocument/2006/relationships/slideLayout" Target="../slideLayouts/slideLayout2.xml"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87.xml.rels><?xml version="1.0" encoding="UTF-8" standalone="yes"?>
<Relationships xmlns="http://schemas.openxmlformats.org/package/2006/relationships"><Relationship Id="rId2" Type="http://schemas.openxmlformats.org/officeDocument/2006/relationships/image" Target="../media/image154.png" /><Relationship Id="rId1" Type="http://schemas.openxmlformats.org/officeDocument/2006/relationships/slideLayout" Target="../slideLayouts/slideLayout2.xml"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9.xml.rels><?xml version="1.0" encoding="UTF-8" standalone="yes"?>
<Relationships xmlns="http://schemas.openxmlformats.org/package/2006/relationships"><Relationship Id="rId3" Type="http://schemas.openxmlformats.org/officeDocument/2006/relationships/image" Target="../media/image156.png" /><Relationship Id="rId2" Type="http://schemas.openxmlformats.org/officeDocument/2006/relationships/image" Target="../media/image15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3.xml" /></Relationships>
</file>

<file path=ppt/slides/_rels/slide190.xml.rels><?xml version="1.0" encoding="UTF-8" standalone="yes"?>
<Relationships xmlns="http://schemas.openxmlformats.org/package/2006/relationships"><Relationship Id="rId3" Type="http://schemas.openxmlformats.org/officeDocument/2006/relationships/image" Target="../media/image158.png" /><Relationship Id="rId2" Type="http://schemas.openxmlformats.org/officeDocument/2006/relationships/image" Target="../media/image157.png" /><Relationship Id="rId1" Type="http://schemas.openxmlformats.org/officeDocument/2006/relationships/slideLayout" Target="../slideLayouts/slideLayout4.xml" /></Relationships>
</file>

<file path=ppt/slides/_rels/slide191.xml.rels><?xml version="1.0" encoding="UTF-8" standalone="yes"?>
<Relationships xmlns="http://schemas.openxmlformats.org/package/2006/relationships"><Relationship Id="rId2" Type="http://schemas.openxmlformats.org/officeDocument/2006/relationships/image" Target="../media/image159.gif" /><Relationship Id="rId1" Type="http://schemas.openxmlformats.org/officeDocument/2006/relationships/slideLayout" Target="../slideLayouts/slideLayout4.xml" /></Relationships>
</file>

<file path=ppt/slides/_rels/slide192.xml.rels><?xml version="1.0" encoding="UTF-8" standalone="yes"?>
<Relationships xmlns="http://schemas.openxmlformats.org/package/2006/relationships"><Relationship Id="rId3" Type="http://schemas.openxmlformats.org/officeDocument/2006/relationships/image" Target="../media/image161.png" /><Relationship Id="rId2" Type="http://schemas.openxmlformats.org/officeDocument/2006/relationships/image" Target="../media/image160.png" /><Relationship Id="rId1" Type="http://schemas.openxmlformats.org/officeDocument/2006/relationships/slideLayout" Target="../slideLayouts/slideLayout4.xml" /><Relationship Id="rId4" Type="http://schemas.openxmlformats.org/officeDocument/2006/relationships/image" Target="../media/image162.png" /></Relationships>
</file>

<file path=ppt/slides/_rels/slide193.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94.xml.rels><?xml version="1.0" encoding="UTF-8" standalone="yes"?>
<Relationships xmlns="http://schemas.openxmlformats.org/package/2006/relationships"><Relationship Id="rId2" Type="http://schemas.openxmlformats.org/officeDocument/2006/relationships/image" Target="../media/image163.png" /><Relationship Id="rId1" Type="http://schemas.openxmlformats.org/officeDocument/2006/relationships/slideLayout" Target="../slideLayouts/slideLayout4.xml" /></Relationships>
</file>

<file path=ppt/slides/_rels/slide195.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7.xml.rels><?xml version="1.0" encoding="UTF-8" standalone="yes"?>
<Relationships xmlns="http://schemas.openxmlformats.org/package/2006/relationships"><Relationship Id="rId2" Type="http://schemas.openxmlformats.org/officeDocument/2006/relationships/image" Target="../media/image164.png" /><Relationship Id="rId1" Type="http://schemas.openxmlformats.org/officeDocument/2006/relationships/slideLayout" Target="../slideLayouts/slideLayout3.xml"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00.xml.rels><?xml version="1.0" encoding="UTF-8" standalone="yes"?>
<Relationships xmlns="http://schemas.openxmlformats.org/package/2006/relationships"><Relationship Id="rId2" Type="http://schemas.openxmlformats.org/officeDocument/2006/relationships/image" Target="../media/image165.png" /><Relationship Id="rId1" Type="http://schemas.openxmlformats.org/officeDocument/2006/relationships/slideLayout" Target="../slideLayouts/slideLayout4.xml"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 standalone="yes"?>
<Relationships xmlns="http://schemas.openxmlformats.org/package/2006/relationships"><Relationship Id="rId2" Type="http://schemas.openxmlformats.org/officeDocument/2006/relationships/image" Target="../media/image166.png" /><Relationship Id="rId1" Type="http://schemas.openxmlformats.org/officeDocument/2006/relationships/slideLayout" Target="../slideLayouts/slideLayout2.xml" /></Relationships>
</file>

<file path=ppt/slides/_rels/slide203.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5.xml.rels><?xml version="1.0" encoding="UTF-8" standalone="yes"?>
<Relationships xmlns="http://schemas.openxmlformats.org/package/2006/relationships"><Relationship Id="rId2" Type="http://schemas.openxmlformats.org/officeDocument/2006/relationships/image" Target="../media/image167.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17.gif"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20.gif" /><Relationship Id="rId1" Type="http://schemas.openxmlformats.org/officeDocument/2006/relationships/slideLayout" Target="../slideLayouts/slideLayout4.xml" /></Relationships>
</file>

<file path=ppt/slides/_rels/slide53.xml.rels><?xml version="1.0" encoding="UTF-8" standalone="yes"?>
<Relationships xmlns="http://schemas.openxmlformats.org/package/2006/relationships"><Relationship Id="rId2" Type="http://schemas.openxmlformats.org/officeDocument/2006/relationships/image" Target="../media/image21.gif" /><Relationship Id="rId1" Type="http://schemas.openxmlformats.org/officeDocument/2006/relationships/slideLayout" Target="../slideLayouts/slideLayout4.xml" /></Relationships>
</file>

<file path=ppt/slides/_rels/slide54.xml.rels><?xml version="1.0" encoding="UTF-8" standalone="yes"?>
<Relationships xmlns="http://schemas.openxmlformats.org/package/2006/relationships"><Relationship Id="rId2" Type="http://schemas.openxmlformats.org/officeDocument/2006/relationships/image" Target="../media/image22.gif" /><Relationship Id="rId1" Type="http://schemas.openxmlformats.org/officeDocument/2006/relationships/slideLayout" Target="../slideLayouts/slideLayout4.xml" /></Relationships>
</file>

<file path=ppt/slides/_rels/slide55.xml.rels><?xml version="1.0" encoding="UTF-8" standalone="yes"?>
<Relationships xmlns="http://schemas.openxmlformats.org/package/2006/relationships"><Relationship Id="rId2" Type="http://schemas.openxmlformats.org/officeDocument/2006/relationships/image" Target="../media/image23.gif" /><Relationship Id="rId1" Type="http://schemas.openxmlformats.org/officeDocument/2006/relationships/slideLayout" Target="../slideLayouts/slideLayout4.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4.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30.png" /><Relationship Id="rId1" Type="http://schemas.openxmlformats.org/officeDocument/2006/relationships/slideLayout" Target="../slideLayouts/slideLayout2.xml" /><Relationship Id="rId4" Type="http://schemas.openxmlformats.org/officeDocument/2006/relationships/image" Target="../media/image31.png" /></Relationships>
</file>

<file path=ppt/slides/_rels/slide71.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3.xml" /></Relationships>
</file>

<file path=ppt/slides/_rels/slide83.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2.xml" /><Relationship Id="rId6" Type="http://schemas.openxmlformats.org/officeDocument/2006/relationships/image" Target="../media/image53.png" /><Relationship Id="rId5" Type="http://schemas.openxmlformats.org/officeDocument/2006/relationships/image" Target="../media/image52.png" /><Relationship Id="rId4" Type="http://schemas.openxmlformats.org/officeDocument/2006/relationships/image" Target="../media/image51.png" /></Relationships>
</file>

<file path=ppt/slides/_rels/slide91.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3" Type="http://schemas.openxmlformats.org/officeDocument/2006/relationships/image" Target="../media/image61.png" /><Relationship Id="rId7" Type="http://schemas.openxmlformats.org/officeDocument/2006/relationships/image" Target="../media/image65.png" /><Relationship Id="rId2" Type="http://schemas.openxmlformats.org/officeDocument/2006/relationships/image" Target="../media/image60.png" /><Relationship Id="rId1" Type="http://schemas.openxmlformats.org/officeDocument/2006/relationships/slideLayout" Target="../slideLayouts/slideLayout2.xml" /><Relationship Id="rId6" Type="http://schemas.openxmlformats.org/officeDocument/2006/relationships/image" Target="../media/image64.png" /><Relationship Id="rId5" Type="http://schemas.openxmlformats.org/officeDocument/2006/relationships/image" Target="../media/image63.png" /><Relationship Id="rId4" Type="http://schemas.openxmlformats.org/officeDocument/2006/relationships/image" Target="../media/image62.png" /></Relationships>
</file>

<file path=ppt/slides/_rels/slide97.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image" Target="../media/image68.jpeg" /><Relationship Id="rId2" Type="http://schemas.openxmlformats.org/officeDocument/2006/relationships/image" Target="../media/image67.jpe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b="1" dirty="0"/>
              <a:t>Intelligent Systems Design through</a:t>
            </a:r>
            <a:br>
              <a:rPr lang="en-US" b="1" dirty="0"/>
            </a:br>
            <a:r>
              <a:rPr lang="en-US" b="1" dirty="0"/>
              <a:t>Deep Learning</a:t>
            </a:r>
            <a:br>
              <a:rPr lang="en-US" b="1" dirty="0"/>
            </a:br>
            <a:endParaRPr lang="en-US" sz="2800" b="1" dirty="0">
              <a:solidFill>
                <a:srgbClr val="FFFF00"/>
              </a:solidFill>
            </a:endParaRPr>
          </a:p>
        </p:txBody>
      </p:sp>
      <p:sp>
        <p:nvSpPr>
          <p:cNvPr id="3" name="Subtitle 2"/>
          <p:cNvSpPr>
            <a:spLocks noGrp="1"/>
          </p:cNvSpPr>
          <p:nvPr>
            <p:ph type="subTitle" idx="1"/>
          </p:nvPr>
        </p:nvSpPr>
        <p:spPr>
          <a:xfrm>
            <a:off x="838202" y="5110609"/>
            <a:ext cx="6999512" cy="1107311"/>
          </a:xfrm>
        </p:spPr>
        <p:txBody>
          <a:bodyPr>
            <a:normAutofit fontScale="77500" lnSpcReduction="20000"/>
          </a:bodyPr>
          <a:lstStyle/>
          <a:p>
            <a:r>
              <a:rPr lang="en-US" b="0" dirty="0">
                <a:latin typeface="+mn-lt"/>
              </a:rPr>
              <a:t>Shaik Nagur Shareef</a:t>
            </a:r>
          </a:p>
          <a:p>
            <a:r>
              <a:rPr lang="en-US" b="0" dirty="0">
                <a:latin typeface="+mn-lt"/>
              </a:rPr>
              <a:t>Software Engineer</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Fields of Applications…</a:t>
            </a:r>
          </a:p>
        </p:txBody>
      </p:sp>
      <p:pic>
        <p:nvPicPr>
          <p:cNvPr id="4" name="Picture 4">
            <a:extLst>
              <a:ext uri="{FF2B5EF4-FFF2-40B4-BE49-F238E27FC236}">
                <a16:creationId xmlns:a16="http://schemas.microsoft.com/office/drawing/2014/main" id="{FAECB28B-EE25-4A90-B5B8-DCDF1CF2618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84296" y="1825625"/>
            <a:ext cx="102234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9753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Training Process in NN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r>
                  <a:rPr lang="en-US" sz="2200" dirty="0">
                    <a:solidFill>
                      <a:schemeClr val="tx1"/>
                    </a:solidFill>
                  </a:rPr>
                  <a:t>Optimize (min. or max.) </a:t>
                </a:r>
                <a:r>
                  <a:rPr lang="en-US" sz="2200" b="1" dirty="0">
                    <a:solidFill>
                      <a:schemeClr val="tx1"/>
                    </a:solidFill>
                  </a:rPr>
                  <a:t>objective/cost function </a:t>
                </a:r>
                <a14:m>
                  <m:oMath xmlns:m="http://schemas.openxmlformats.org/officeDocument/2006/math">
                    <m:r>
                      <a:rPr lang="en-US" sz="2200" b="1" i="1">
                        <a:solidFill>
                          <a:schemeClr val="tx1"/>
                        </a:solidFill>
                        <a:latin typeface="Cambria Math" panose="02040503050406030204" pitchFamily="18" charset="0"/>
                      </a:rPr>
                      <m:t>𝑱</m:t>
                    </m:r>
                    <m:r>
                      <a:rPr lang="en-US" sz="2200" b="1" i="1">
                        <a:solidFill>
                          <a:schemeClr val="tx1"/>
                        </a:solidFill>
                        <a:latin typeface="Cambria Math" panose="02040503050406030204" pitchFamily="18" charset="0"/>
                      </a:rPr>
                      <m:t>(</m:t>
                    </m:r>
                    <m:r>
                      <a:rPr lang="el-GR" sz="2200" b="1" i="1">
                        <a:solidFill>
                          <a:schemeClr val="tx1"/>
                        </a:solidFill>
                        <a:latin typeface="Cambria Math" panose="02040503050406030204" pitchFamily="18" charset="0"/>
                      </a:rPr>
                      <m:t>𝜽</m:t>
                    </m:r>
                    <m:r>
                      <a:rPr lang="el-GR" sz="2200" b="1" i="1">
                        <a:solidFill>
                          <a:schemeClr val="tx1"/>
                        </a:solidFill>
                        <a:latin typeface="Cambria Math" panose="02040503050406030204" pitchFamily="18" charset="0"/>
                      </a:rPr>
                      <m:t>)</m:t>
                    </m:r>
                  </m:oMath>
                </a14:m>
                <a:endParaRPr lang="en-US" sz="2200" b="1" dirty="0">
                  <a:solidFill>
                    <a:schemeClr val="tx1"/>
                  </a:solidFill>
                </a:endParaRPr>
              </a:p>
              <a:p>
                <a:r>
                  <a:rPr lang="en-US" sz="2200" dirty="0">
                    <a:solidFill>
                      <a:schemeClr val="tx1"/>
                    </a:solidFill>
                  </a:rPr>
                  <a:t>Generate </a:t>
                </a:r>
                <a:r>
                  <a:rPr lang="en-US" sz="2200" b="1" dirty="0">
                    <a:solidFill>
                      <a:schemeClr val="tx1"/>
                    </a:solidFill>
                  </a:rPr>
                  <a:t>error signal </a:t>
                </a:r>
                <a:r>
                  <a:rPr lang="en-US" sz="2200" dirty="0">
                    <a:solidFill>
                      <a:schemeClr val="tx1"/>
                    </a:solidFill>
                  </a:rPr>
                  <a:t>that measures difference between predictions and target values</a:t>
                </a:r>
              </a:p>
              <a:p>
                <a:r>
                  <a:rPr lang="en-US" sz="2200" dirty="0">
                    <a:solidFill>
                      <a:schemeClr val="tx1"/>
                    </a:solidFill>
                  </a:rPr>
                  <a:t>Use error signal to change the </a:t>
                </a:r>
                <a:r>
                  <a:rPr lang="en-US" sz="2200" b="1" dirty="0">
                    <a:solidFill>
                      <a:schemeClr val="tx1"/>
                    </a:solidFill>
                  </a:rPr>
                  <a:t>weights</a:t>
                </a:r>
                <a:r>
                  <a:rPr lang="en-US" sz="2200" dirty="0">
                    <a:solidFill>
                      <a:schemeClr val="tx1"/>
                    </a:solidFill>
                  </a:rPr>
                  <a:t> and get more accurate predictions </a:t>
                </a:r>
              </a:p>
              <a:p>
                <a:r>
                  <a:rPr lang="en-US" sz="2200" dirty="0">
                    <a:solidFill>
                      <a:schemeClr val="tx1"/>
                    </a:solidFill>
                  </a:rPr>
                  <a:t>Subtracting a fraction of the </a:t>
                </a:r>
                <a:r>
                  <a:rPr lang="en-US" sz="2200" b="1" dirty="0">
                    <a:solidFill>
                      <a:schemeClr val="tx1"/>
                    </a:solidFill>
                  </a:rPr>
                  <a:t>gradient</a:t>
                </a:r>
                <a:r>
                  <a:rPr lang="en-US" sz="2200" dirty="0">
                    <a:solidFill>
                      <a:schemeClr val="tx1"/>
                    </a:solidFill>
                  </a:rPr>
                  <a:t> moves you towards the </a:t>
                </a:r>
                <a:r>
                  <a:rPr lang="en-US" sz="2200" b="1" dirty="0">
                    <a:solidFill>
                      <a:schemeClr val="tx1"/>
                    </a:solidFill>
                  </a:rPr>
                  <a:t>(local) minimum of the cost function</a:t>
                </a:r>
                <a:endParaRPr lang="el-GR" sz="2200"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696" t="-1541"/>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012272F-3CA0-4D2D-94B9-EDE74058604A}"/>
              </a:ext>
            </a:extLst>
          </p:cNvPr>
          <p:cNvGrpSpPr/>
          <p:nvPr/>
        </p:nvGrpSpPr>
        <p:grpSpPr>
          <a:xfrm>
            <a:off x="2094394" y="4299663"/>
            <a:ext cx="8213445" cy="1418999"/>
            <a:chOff x="1879600" y="1145948"/>
            <a:chExt cx="8213445" cy="1418999"/>
          </a:xfrm>
        </p:grpSpPr>
        <p:sp>
          <p:nvSpPr>
            <p:cNvPr id="15" name="Ορθογώνιο 2">
              <a:extLst>
                <a:ext uri="{FF2B5EF4-FFF2-40B4-BE49-F238E27FC236}">
                  <a16:creationId xmlns:a16="http://schemas.microsoft.com/office/drawing/2014/main" id="{86BBE7DF-AEFA-4895-9EAD-DA565822629F}"/>
                </a:ext>
              </a:extLst>
            </p:cNvPr>
            <p:cNvSpPr/>
            <p:nvPr/>
          </p:nvSpPr>
          <p:spPr>
            <a:xfrm>
              <a:off x="1879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16" name="Ορθογώνιο 6">
              <a:extLst>
                <a:ext uri="{FF2B5EF4-FFF2-40B4-BE49-F238E27FC236}">
                  <a16:creationId xmlns:a16="http://schemas.microsoft.com/office/drawing/2014/main" id="{C81F05A6-B9B8-4761-BDCF-8455998D0257}"/>
                </a:ext>
              </a:extLst>
            </p:cNvPr>
            <p:cNvSpPr/>
            <p:nvPr/>
          </p:nvSpPr>
          <p:spPr>
            <a:xfrm>
              <a:off x="4047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17" name="Ορθογώνιο 7">
              <a:extLst>
                <a:ext uri="{FF2B5EF4-FFF2-40B4-BE49-F238E27FC236}">
                  <a16:creationId xmlns:a16="http://schemas.microsoft.com/office/drawing/2014/main" id="{80557E41-C1DA-4153-9819-09A033778288}"/>
                </a:ext>
              </a:extLst>
            </p:cNvPr>
            <p:cNvSpPr/>
            <p:nvPr/>
          </p:nvSpPr>
          <p:spPr>
            <a:xfrm>
              <a:off x="6216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18" name="Ορθογώνιο 8">
              <a:extLst>
                <a:ext uri="{FF2B5EF4-FFF2-40B4-BE49-F238E27FC236}">
                  <a16:creationId xmlns:a16="http://schemas.microsoft.com/office/drawing/2014/main" id="{ECF93BD1-6A2C-4C49-8766-152E0172F976}"/>
                </a:ext>
              </a:extLst>
            </p:cNvPr>
            <p:cNvSpPr/>
            <p:nvPr/>
          </p:nvSpPr>
          <p:spPr>
            <a:xfrm>
              <a:off x="8384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9" name="Ευθύγραμμο βέλος σύνδεσης 10">
              <a:extLst>
                <a:ext uri="{FF2B5EF4-FFF2-40B4-BE49-F238E27FC236}">
                  <a16:creationId xmlns:a16="http://schemas.microsoft.com/office/drawing/2014/main" id="{C82C49DC-B5C1-4E38-AA96-E5857E3CEE8A}"/>
                </a:ext>
              </a:extLst>
            </p:cNvPr>
            <p:cNvCxnSpPr>
              <a:stCxn id="15" idx="3"/>
              <a:endCxn id="16" idx="1"/>
            </p:cNvCxnSpPr>
            <p:nvPr/>
          </p:nvCxnSpPr>
          <p:spPr>
            <a:xfrm>
              <a:off x="3588305"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Ευθύγραμμο βέλος σύνδεσης 11">
              <a:extLst>
                <a:ext uri="{FF2B5EF4-FFF2-40B4-BE49-F238E27FC236}">
                  <a16:creationId xmlns:a16="http://schemas.microsoft.com/office/drawing/2014/main" id="{312D058F-9653-4C14-81D0-F79CF949AEEF}"/>
                </a:ext>
              </a:extLst>
            </p:cNvPr>
            <p:cNvCxnSpPr/>
            <p:nvPr/>
          </p:nvCxnSpPr>
          <p:spPr>
            <a:xfrm>
              <a:off x="5756552"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Ευθύγραμμο βέλος σύνδεσης 12">
              <a:extLst>
                <a:ext uri="{FF2B5EF4-FFF2-40B4-BE49-F238E27FC236}">
                  <a16:creationId xmlns:a16="http://schemas.microsoft.com/office/drawing/2014/main" id="{27475EBD-7BCE-4ACC-84D8-AE595BA0C514}"/>
                </a:ext>
              </a:extLst>
            </p:cNvPr>
            <p:cNvCxnSpPr/>
            <p:nvPr/>
          </p:nvCxnSpPr>
          <p:spPr>
            <a:xfrm>
              <a:off x="7924799"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Γωνιώδης σύνδεση 14">
              <a:extLst>
                <a:ext uri="{FF2B5EF4-FFF2-40B4-BE49-F238E27FC236}">
                  <a16:creationId xmlns:a16="http://schemas.microsoft.com/office/drawing/2014/main" id="{62250B41-280E-47B3-8CB5-E9F7C1D88A43}"/>
                </a:ext>
              </a:extLst>
            </p:cNvPr>
            <p:cNvCxnSpPr>
              <a:stCxn id="18" idx="2"/>
              <a:endCxn id="15" idx="2"/>
            </p:cNvCxnSpPr>
            <p:nvPr/>
          </p:nvCxnSpPr>
          <p:spPr>
            <a:xfrm rot="5400000">
              <a:off x="5986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906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 – Optimization</a:t>
            </a:r>
          </a:p>
        </p:txBody>
      </p:sp>
      <p:pic>
        <p:nvPicPr>
          <p:cNvPr id="4" name="Picture 2" descr="An overview of gradient descent optimization algorithms">
            <a:extLst>
              <a:ext uri="{FF2B5EF4-FFF2-40B4-BE49-F238E27FC236}">
                <a16:creationId xmlns:a16="http://schemas.microsoft.com/office/drawing/2014/main" id="{EBFC0B33-D168-4B19-AF2A-C8E5AA5EC8E2}"/>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26472"/>
          <a:stretch/>
        </p:blipFill>
        <p:spPr bwMode="auto">
          <a:xfrm>
            <a:off x="708338" y="1657181"/>
            <a:ext cx="8849572" cy="4885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562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 – Optimization</a:t>
            </a:r>
          </a:p>
        </p:txBody>
      </p:sp>
      <p:pic>
        <p:nvPicPr>
          <p:cNvPr id="5" name="Picture 2" descr="Gradient Descent in Linear Regression - GeeksforGeeks">
            <a:extLst>
              <a:ext uri="{FF2B5EF4-FFF2-40B4-BE49-F238E27FC236}">
                <a16:creationId xmlns:a16="http://schemas.microsoft.com/office/drawing/2014/main" id="{308E2D90-2F21-4E35-B1EF-BD1501AE37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766" y="1586016"/>
            <a:ext cx="6344892" cy="49482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chine Learning week 1: Cost Function, Gradient Descent and ...">
            <a:extLst>
              <a:ext uri="{FF2B5EF4-FFF2-40B4-BE49-F238E27FC236}">
                <a16:creationId xmlns:a16="http://schemas.microsoft.com/office/drawing/2014/main" id="{9DC507DB-6ED1-4E01-997A-ABC3469A0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326" y="2521757"/>
            <a:ext cx="4595539" cy="334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7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Surface</a:t>
            </a:r>
          </a:p>
        </p:txBody>
      </p:sp>
      <p:pic>
        <p:nvPicPr>
          <p:cNvPr id="18434" name="Picture 2" descr="Best Gradient Descent GIFs | Gfycat"/>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38040" y="2250968"/>
            <a:ext cx="6077517" cy="350065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Need of Feature Scaling in Machine Learning"/>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71927" y="2358230"/>
            <a:ext cx="43624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0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Optimizers</a:t>
            </a:r>
          </a:p>
        </p:txBody>
      </p:sp>
      <p:pic>
        <p:nvPicPr>
          <p:cNvPr id="4" name="Εικόνα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85761" y="1825625"/>
            <a:ext cx="5620478" cy="4351338"/>
          </a:xfrm>
          <a:prstGeom prst="rect">
            <a:avLst/>
          </a:prstGeom>
        </p:spPr>
      </p:pic>
    </p:spTree>
    <p:extLst>
      <p:ext uri="{BB962C8B-B14F-4D97-AF65-F5344CB8AC3E}">
        <p14:creationId xmlns:p14="http://schemas.microsoft.com/office/powerpoint/2010/main" val="588057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 Propagation</a:t>
            </a:r>
          </a:p>
        </p:txBody>
      </p:sp>
      <p:sp>
        <p:nvSpPr>
          <p:cNvPr id="3" name="Content Placeholder 2"/>
          <p:cNvSpPr>
            <a:spLocks noGrp="1"/>
          </p:cNvSpPr>
          <p:nvPr>
            <p:ph sz="half" idx="1"/>
          </p:nvPr>
        </p:nvSpPr>
        <p:spPr/>
        <p:txBody>
          <a:bodyPr>
            <a:normAutofit/>
          </a:bodyPr>
          <a:lstStyle/>
          <a:p>
            <a:r>
              <a:rPr lang="en-IN" sz="2200" dirty="0">
                <a:solidFill>
                  <a:schemeClr val="tx1"/>
                </a:solidFill>
              </a:rPr>
              <a:t>“Backward propagation of errors”, is a mechanism used to update the weights using gradient descent.</a:t>
            </a:r>
          </a:p>
          <a:p>
            <a:r>
              <a:rPr lang="en-IN" sz="2200" dirty="0">
                <a:solidFill>
                  <a:schemeClr val="tx1"/>
                </a:solidFill>
              </a:rPr>
              <a:t>Gradient descent is an iterative optimization algorithm to minimize the error function. </a:t>
            </a:r>
          </a:p>
          <a:p>
            <a:r>
              <a:rPr lang="en-IN" sz="2200" dirty="0">
                <a:solidFill>
                  <a:schemeClr val="tx1"/>
                </a:solidFill>
              </a:rPr>
              <a:t>The weights are updated in the negative direction of the gradient to find a local minimum of a function</a:t>
            </a:r>
          </a:p>
        </p:txBody>
      </p:sp>
      <p:pic>
        <p:nvPicPr>
          <p:cNvPr id="4" name="Picture 3" descr="Image result for gradient descent weight updation">
            <a:extLst>
              <a:ext uri="{FF2B5EF4-FFF2-40B4-BE49-F238E27FC236}">
                <a16:creationId xmlns:a16="http://schemas.microsoft.com/office/drawing/2014/main" id="{4AE55872-8EC1-406A-ADFB-33DAE4FF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8261" y="3898263"/>
            <a:ext cx="6986895" cy="25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790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Forward Propagation</a:t>
            </a:r>
          </a:p>
        </p:txBody>
      </p:sp>
      <p:pic>
        <p:nvPicPr>
          <p:cNvPr id="4" name="Content Placeholder 7">
            <a:extLst>
              <a:ext uri="{FF2B5EF4-FFF2-40B4-BE49-F238E27FC236}">
                <a16:creationId xmlns:a16="http://schemas.microsoft.com/office/drawing/2014/main" id="{BA52CB7F-2F4F-4C56-8962-E7D77382844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864442" y="1740045"/>
            <a:ext cx="6229350" cy="3286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89E462-D65F-4C9A-938B-A96BA6A19597}"/>
              </a:ext>
            </a:extLst>
          </p:cNvPr>
          <p:cNvSpPr txBox="1"/>
          <p:nvPr/>
        </p:nvSpPr>
        <p:spPr>
          <a:xfrm>
            <a:off x="1064684" y="5187493"/>
            <a:ext cx="10289117" cy="954107"/>
          </a:xfrm>
          <a:prstGeom prst="rect">
            <a:avLst/>
          </a:prstGeom>
          <a:noFill/>
        </p:spPr>
        <p:txBody>
          <a:bodyPr wrap="square" rtlCol="0">
            <a:spAutoFit/>
          </a:bodyPr>
          <a:lstStyle>
            <a:defPPr>
              <a:defRPr lang="en-US"/>
            </a:defPPr>
            <a:lvl1pPr algn="l" rtl="0" fontAlgn="base">
              <a:spcBef>
                <a:spcPct val="0"/>
              </a:spcBef>
              <a:spcAft>
                <a:spcPct val="0"/>
              </a:spcAft>
              <a:defRPr sz="28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8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8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8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800" kern="1200">
                <a:solidFill>
                  <a:schemeClr val="tx1"/>
                </a:solidFill>
                <a:latin typeface="Tahoma" panose="020B0604030504040204" pitchFamily="34" charset="0"/>
                <a:ea typeface="+mn-ea"/>
                <a:cs typeface="+mn-cs"/>
              </a:defRPr>
            </a:lvl5pPr>
            <a:lvl6pPr marL="2286000" algn="l" defTabSz="914400" rtl="0" eaLnBrk="1" latinLnBrk="0" hangingPunct="1">
              <a:defRPr sz="2800" kern="1200">
                <a:solidFill>
                  <a:schemeClr val="tx1"/>
                </a:solidFill>
                <a:latin typeface="Tahoma" panose="020B0604030504040204" pitchFamily="34" charset="0"/>
                <a:ea typeface="+mn-ea"/>
                <a:cs typeface="+mn-cs"/>
              </a:defRPr>
            </a:lvl6pPr>
            <a:lvl7pPr marL="2743200" algn="l" defTabSz="914400" rtl="0" eaLnBrk="1" latinLnBrk="0" hangingPunct="1">
              <a:defRPr sz="2800" kern="1200">
                <a:solidFill>
                  <a:schemeClr val="tx1"/>
                </a:solidFill>
                <a:latin typeface="Tahoma" panose="020B0604030504040204" pitchFamily="34" charset="0"/>
                <a:ea typeface="+mn-ea"/>
                <a:cs typeface="+mn-cs"/>
              </a:defRPr>
            </a:lvl7pPr>
            <a:lvl8pPr marL="3200400" algn="l" defTabSz="914400" rtl="0" eaLnBrk="1" latinLnBrk="0" hangingPunct="1">
              <a:defRPr sz="2800" kern="1200">
                <a:solidFill>
                  <a:schemeClr val="tx1"/>
                </a:solidFill>
                <a:latin typeface="Tahoma" panose="020B0604030504040204" pitchFamily="34" charset="0"/>
                <a:ea typeface="+mn-ea"/>
                <a:cs typeface="+mn-cs"/>
              </a:defRPr>
            </a:lvl8pPr>
            <a:lvl9pPr marL="3657600" algn="l" defTabSz="914400" rtl="0" eaLnBrk="1" latinLnBrk="0" hangingPunct="1">
              <a:defRPr sz="2800" kern="1200">
                <a:solidFill>
                  <a:schemeClr val="tx1"/>
                </a:solidFill>
                <a:latin typeface="Tahoma" panose="020B0604030504040204" pitchFamily="34" charset="0"/>
                <a:ea typeface="+mn-ea"/>
                <a:cs typeface="+mn-cs"/>
              </a:defRPr>
            </a:lvl9pPr>
          </a:lstStyle>
          <a:p>
            <a:r>
              <a:rPr lang="en-IN" dirty="0">
                <a:latin typeface="Garamond" panose="02020404030301010803" pitchFamily="18" charset="0"/>
                <a:cs typeface="Times New Roman" panose="02020603050405020304" pitchFamily="18" charset="0"/>
              </a:rPr>
              <a:t>Out = f((w</a:t>
            </a:r>
            <a:r>
              <a:rPr lang="en-IN" baseline="-25000" dirty="0">
                <a:latin typeface="Garamond" panose="02020404030301010803" pitchFamily="18" charset="0"/>
                <a:cs typeface="Times New Roman" panose="02020603050405020304" pitchFamily="18" charset="0"/>
              </a:rPr>
              <a:t>5</a:t>
            </a:r>
            <a:r>
              <a:rPr lang="en-IN" dirty="0">
                <a:latin typeface="Garamond" panose="02020404030301010803" pitchFamily="18" charset="0"/>
                <a:cs typeface="Times New Roman" panose="02020603050405020304" pitchFamily="18" charset="0"/>
              </a:rPr>
              <a:t> * h</a:t>
            </a:r>
            <a:r>
              <a:rPr lang="en-IN" baseline="-25000" dirty="0">
                <a:latin typeface="Garamond" panose="02020404030301010803" pitchFamily="18" charset="0"/>
                <a:cs typeface="Times New Roman" panose="02020603050405020304" pitchFamily="18" charset="0"/>
              </a:rPr>
              <a:t>1</a:t>
            </a:r>
            <a:r>
              <a:rPr lang="en-IN" dirty="0">
                <a:latin typeface="Garamond" panose="02020404030301010803" pitchFamily="18" charset="0"/>
                <a:cs typeface="Times New Roman" panose="02020603050405020304" pitchFamily="18" charset="0"/>
              </a:rPr>
              <a:t>) + (w</a:t>
            </a:r>
            <a:r>
              <a:rPr lang="en-IN" baseline="-25000" dirty="0">
                <a:latin typeface="Garamond" panose="02020404030301010803" pitchFamily="18" charset="0"/>
                <a:cs typeface="Times New Roman" panose="02020603050405020304" pitchFamily="18" charset="0"/>
              </a:rPr>
              <a:t>6</a:t>
            </a:r>
            <a:r>
              <a:rPr lang="en-IN" dirty="0">
                <a:latin typeface="Garamond" panose="02020404030301010803" pitchFamily="18" charset="0"/>
                <a:cs typeface="Times New Roman" panose="02020603050405020304" pitchFamily="18" charset="0"/>
              </a:rPr>
              <a:t> * h</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a:t>
            </a:r>
          </a:p>
          <a:p>
            <a:r>
              <a:rPr lang="en-IN" dirty="0">
                <a:latin typeface="Garamond" panose="02020404030301010803" pitchFamily="18" charset="0"/>
                <a:cs typeface="Times New Roman" panose="02020603050405020304" pitchFamily="18" charset="0"/>
              </a:rPr>
              <a:t>Out = f((w</a:t>
            </a:r>
            <a:r>
              <a:rPr lang="en-IN" baseline="-25000" dirty="0">
                <a:latin typeface="Garamond" panose="02020404030301010803" pitchFamily="18" charset="0"/>
                <a:cs typeface="Times New Roman" panose="02020603050405020304" pitchFamily="18" charset="0"/>
              </a:rPr>
              <a:t>5</a:t>
            </a:r>
            <a:r>
              <a:rPr lang="en-IN" dirty="0">
                <a:latin typeface="Garamond" panose="02020404030301010803" pitchFamily="18" charset="0"/>
                <a:cs typeface="Times New Roman" panose="02020603050405020304" pitchFamily="18" charset="0"/>
              </a:rPr>
              <a:t> * g</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(w</a:t>
            </a:r>
            <a:r>
              <a:rPr lang="en-IN" baseline="-25000" dirty="0">
                <a:latin typeface="Garamond" panose="02020404030301010803" pitchFamily="18" charset="0"/>
                <a:cs typeface="Times New Roman" panose="02020603050405020304" pitchFamily="18" charset="0"/>
              </a:rPr>
              <a:t>1</a:t>
            </a:r>
            <a:r>
              <a:rPr lang="en-IN" dirty="0">
                <a:latin typeface="Garamond" panose="02020404030301010803" pitchFamily="18" charset="0"/>
                <a:cs typeface="Times New Roman" panose="02020603050405020304" pitchFamily="18" charset="0"/>
              </a:rPr>
              <a:t>*i</a:t>
            </a:r>
            <a:r>
              <a:rPr lang="en-IN" baseline="-25000" dirty="0">
                <a:latin typeface="Garamond" panose="02020404030301010803" pitchFamily="18" charset="0"/>
                <a:cs typeface="Times New Roman" panose="02020603050405020304" pitchFamily="18" charset="0"/>
              </a:rPr>
              <a:t>1</a:t>
            </a:r>
            <a:r>
              <a:rPr lang="en-IN" dirty="0">
                <a:latin typeface="Garamond" panose="02020404030301010803" pitchFamily="18" charset="0"/>
                <a:cs typeface="Times New Roman" panose="02020603050405020304" pitchFamily="18" charset="0"/>
              </a:rPr>
              <a:t> + w</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 *i</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 + (w</a:t>
            </a:r>
            <a:r>
              <a:rPr lang="en-IN" baseline="-25000" dirty="0">
                <a:latin typeface="Garamond" panose="02020404030301010803" pitchFamily="18" charset="0"/>
                <a:cs typeface="Times New Roman" panose="02020603050405020304" pitchFamily="18" charset="0"/>
              </a:rPr>
              <a:t>6</a:t>
            </a:r>
            <a:r>
              <a:rPr lang="en-IN" dirty="0">
                <a:latin typeface="Garamond" panose="02020404030301010803" pitchFamily="18" charset="0"/>
                <a:cs typeface="Times New Roman" panose="02020603050405020304" pitchFamily="18" charset="0"/>
              </a:rPr>
              <a:t> * g</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(w</a:t>
            </a:r>
            <a:r>
              <a:rPr lang="en-IN" baseline="-25000" dirty="0">
                <a:latin typeface="Garamond" panose="02020404030301010803" pitchFamily="18" charset="0"/>
                <a:cs typeface="Times New Roman" panose="02020603050405020304" pitchFamily="18" charset="0"/>
              </a:rPr>
              <a:t>3</a:t>
            </a:r>
            <a:r>
              <a:rPr lang="en-IN" dirty="0">
                <a:latin typeface="Garamond" panose="02020404030301010803" pitchFamily="18" charset="0"/>
                <a:cs typeface="Times New Roman" panose="02020603050405020304" pitchFamily="18" charset="0"/>
              </a:rPr>
              <a:t>*i</a:t>
            </a:r>
            <a:r>
              <a:rPr lang="en-IN" baseline="-25000" dirty="0">
                <a:latin typeface="Garamond" panose="02020404030301010803" pitchFamily="18" charset="0"/>
                <a:cs typeface="Times New Roman" panose="02020603050405020304" pitchFamily="18" charset="0"/>
              </a:rPr>
              <a:t>1</a:t>
            </a:r>
            <a:r>
              <a:rPr lang="en-IN" dirty="0">
                <a:latin typeface="Garamond" panose="02020404030301010803" pitchFamily="18" charset="0"/>
                <a:cs typeface="Times New Roman" panose="02020603050405020304" pitchFamily="18" charset="0"/>
              </a:rPr>
              <a:t> + w</a:t>
            </a:r>
            <a:r>
              <a:rPr lang="en-IN" baseline="-25000" dirty="0">
                <a:latin typeface="Garamond" panose="02020404030301010803" pitchFamily="18" charset="0"/>
                <a:cs typeface="Times New Roman" panose="02020603050405020304" pitchFamily="18" charset="0"/>
              </a:rPr>
              <a:t>4</a:t>
            </a:r>
            <a:r>
              <a:rPr lang="en-IN" dirty="0">
                <a:latin typeface="Garamond" panose="02020404030301010803" pitchFamily="18" charset="0"/>
                <a:cs typeface="Times New Roman" panose="02020603050405020304" pitchFamily="18" charset="0"/>
              </a:rPr>
              <a:t> *i</a:t>
            </a:r>
            <a:r>
              <a:rPr lang="en-IN" baseline="-25000" dirty="0">
                <a:latin typeface="Garamond" panose="02020404030301010803" pitchFamily="18" charset="0"/>
                <a:cs typeface="Times New Roman" panose="02020603050405020304" pitchFamily="18" charset="0"/>
              </a:rPr>
              <a:t>2</a:t>
            </a:r>
            <a:r>
              <a:rPr lang="en-IN" dirty="0">
                <a:latin typeface="Garamond" panose="02020404030301010803" pitchFamily="18" charset="0"/>
                <a:cs typeface="Times New Roman" panose="02020603050405020304" pitchFamily="18" charset="0"/>
              </a:rPr>
              <a:t>) ))</a:t>
            </a:r>
          </a:p>
        </p:txBody>
      </p:sp>
      <p:sp>
        <p:nvSpPr>
          <p:cNvPr id="7" name="Rectangle 6"/>
          <p:cNvSpPr/>
          <p:nvPr/>
        </p:nvSpPr>
        <p:spPr>
          <a:xfrm>
            <a:off x="1064684" y="6302923"/>
            <a:ext cx="4710713" cy="430887"/>
          </a:xfrm>
          <a:prstGeom prst="rect">
            <a:avLst/>
          </a:prstGeom>
        </p:spPr>
        <p:txBody>
          <a:bodyPr wrap="none">
            <a:spAutoFit/>
          </a:bodyPr>
          <a:lstStyle/>
          <a:p>
            <a:r>
              <a:rPr lang="en-IN" sz="2200" b="1" dirty="0">
                <a:solidFill>
                  <a:srgbClr val="FF0000"/>
                </a:solidFill>
                <a:latin typeface="+mj-lt"/>
                <a:cs typeface="Times New Roman" panose="02020603050405020304" pitchFamily="18" charset="0"/>
              </a:rPr>
              <a:t>What can be varied to minimize error?</a:t>
            </a:r>
          </a:p>
        </p:txBody>
      </p:sp>
    </p:spTree>
    <p:extLst>
      <p:ext uri="{BB962C8B-B14F-4D97-AF65-F5344CB8AC3E}">
        <p14:creationId xmlns:p14="http://schemas.microsoft.com/office/powerpoint/2010/main" val="6716139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Forward Pass - Example</a:t>
            </a:r>
          </a:p>
        </p:txBody>
      </p:sp>
      <p:pic>
        <p:nvPicPr>
          <p:cNvPr id="4" name="Content Placeholder 12">
            <a:extLst>
              <a:ext uri="{FF2B5EF4-FFF2-40B4-BE49-F238E27FC236}">
                <a16:creationId xmlns:a16="http://schemas.microsoft.com/office/drawing/2014/main" id="{19E5DD31-42C2-48B4-9040-D486E330451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082418" y="1382984"/>
            <a:ext cx="6838681" cy="5200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1720472"/>
            <a:ext cx="2881473" cy="3877985"/>
          </a:xfrm>
          <a:prstGeom prst="rect">
            <a:avLst/>
          </a:prstGeom>
        </p:spPr>
        <p:txBody>
          <a:bodyPr wrap="square">
            <a:spAutoFit/>
          </a:bodyPr>
          <a:lstStyle/>
          <a:p>
            <a:r>
              <a:rPr lang="en-US" dirty="0">
                <a:solidFill>
                  <a:srgbClr val="FF0000"/>
                </a:solidFill>
                <a:cs typeface="Times New Roman" pitchFamily="18" charset="0"/>
              </a:rPr>
              <a:t>Our Single Sample: </a:t>
            </a:r>
            <a:r>
              <a:rPr lang="en-US" sz="2400" dirty="0">
                <a:cs typeface="Times New Roman" pitchFamily="18" charset="0"/>
              </a:rPr>
              <a:t>Inputs = [2, 3] </a:t>
            </a:r>
          </a:p>
          <a:p>
            <a:r>
              <a:rPr lang="en-US" sz="2400" dirty="0">
                <a:cs typeface="Times New Roman" pitchFamily="18" charset="0"/>
              </a:rPr>
              <a:t>Output = [1]</a:t>
            </a:r>
          </a:p>
          <a:p>
            <a:endParaRPr lang="en-US" dirty="0">
              <a:cs typeface="Times New Roman" pitchFamily="18" charset="0"/>
            </a:endParaRPr>
          </a:p>
          <a:p>
            <a:r>
              <a:rPr lang="en-US" dirty="0">
                <a:solidFill>
                  <a:srgbClr val="FF0000"/>
                </a:solidFill>
                <a:cs typeface="Times New Roman" pitchFamily="18" charset="0"/>
              </a:rPr>
              <a:t>Our Initial Weights: </a:t>
            </a:r>
          </a:p>
          <a:p>
            <a:r>
              <a:rPr lang="en-US" sz="2400" dirty="0">
                <a:cs typeface="Times New Roman" pitchFamily="18" charset="0"/>
              </a:rPr>
              <a:t>w1 = 0.11</a:t>
            </a:r>
          </a:p>
          <a:p>
            <a:r>
              <a:rPr lang="en-US" sz="2400" dirty="0">
                <a:cs typeface="Times New Roman" pitchFamily="18" charset="0"/>
              </a:rPr>
              <a:t>w2 = 0.21</a:t>
            </a:r>
          </a:p>
          <a:p>
            <a:r>
              <a:rPr lang="en-US" sz="2400" dirty="0">
                <a:cs typeface="Times New Roman" pitchFamily="18" charset="0"/>
              </a:rPr>
              <a:t>w3 = 0.12</a:t>
            </a:r>
          </a:p>
          <a:p>
            <a:r>
              <a:rPr lang="en-US" sz="2400" dirty="0">
                <a:cs typeface="Times New Roman" pitchFamily="18" charset="0"/>
              </a:rPr>
              <a:t>w4 = 0.08</a:t>
            </a:r>
          </a:p>
          <a:p>
            <a:r>
              <a:rPr lang="en-US" sz="2400" dirty="0">
                <a:cs typeface="Times New Roman" pitchFamily="18" charset="0"/>
              </a:rPr>
              <a:t>w5 = 0.14</a:t>
            </a:r>
          </a:p>
          <a:p>
            <a:r>
              <a:rPr lang="en-US" sz="2400" dirty="0">
                <a:cs typeface="Times New Roman" pitchFamily="18" charset="0"/>
              </a:rPr>
              <a:t>w6 = 0.15</a:t>
            </a:r>
          </a:p>
        </p:txBody>
      </p:sp>
    </p:spTree>
    <p:extLst>
      <p:ext uri="{BB962C8B-B14F-4D97-AF65-F5344CB8AC3E}">
        <p14:creationId xmlns:p14="http://schemas.microsoft.com/office/powerpoint/2010/main" val="588829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Calculation</a:t>
            </a:r>
          </a:p>
        </p:txBody>
      </p:sp>
      <p:pic>
        <p:nvPicPr>
          <p:cNvPr id="4" name="Content Placeholder 7">
            <a:extLst>
              <a:ext uri="{FF2B5EF4-FFF2-40B4-BE49-F238E27FC236}">
                <a16:creationId xmlns:a16="http://schemas.microsoft.com/office/drawing/2014/main" id="{85B9FD9B-75AC-4424-AAAE-47546D49599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91207" y="1350844"/>
            <a:ext cx="9172142" cy="538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519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Calculation</a:t>
            </a:r>
          </a:p>
        </p:txBody>
      </p:sp>
      <p:sp>
        <p:nvSpPr>
          <p:cNvPr id="3" name="Content Placeholder 2"/>
          <p:cNvSpPr>
            <a:spLocks noGrp="1"/>
          </p:cNvSpPr>
          <p:nvPr>
            <p:ph sz="half" idx="1"/>
          </p:nvPr>
        </p:nvSpPr>
        <p:spPr/>
        <p:txBody>
          <a:bodyPr>
            <a:normAutofit/>
          </a:bodyPr>
          <a:lstStyle/>
          <a:p>
            <a:r>
              <a:rPr lang="en-US" sz="2200" dirty="0">
                <a:solidFill>
                  <a:schemeClr val="tx1"/>
                </a:solidFill>
              </a:rPr>
              <a:t>Objective is to </a:t>
            </a:r>
            <a:r>
              <a:rPr lang="en-US" sz="2200" b="1" i="1" dirty="0">
                <a:solidFill>
                  <a:schemeClr val="tx1"/>
                </a:solidFill>
              </a:rPr>
              <a:t>reduce the Error </a:t>
            </a:r>
            <a:r>
              <a:rPr lang="en-US" sz="2200" dirty="0">
                <a:solidFill>
                  <a:schemeClr val="tx1"/>
                </a:solidFill>
              </a:rPr>
              <a:t>- Difference between Actual &amp; Predicted.</a:t>
            </a:r>
            <a:endParaRPr lang="en-IN" sz="2200" dirty="0">
              <a:solidFill>
                <a:schemeClr val="tx1"/>
              </a:solidFill>
            </a:endParaRPr>
          </a:p>
        </p:txBody>
      </p:sp>
      <p:pic>
        <p:nvPicPr>
          <p:cNvPr id="4" name="Picture 2" descr="https://lh4.googleusercontent.com/gMemji9RV5jXn1j0T9uSYQzQAwVBtGkXUuHi-ivGOovqS2qF122soN0fuF5F0Ht2bdi6hxEuIf-vaLzODLCIbkPlFraRGPHgRLgzmz7iKIe7bkw3jg9HrCsw-Z7BPinCOt6d4zyTR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7" y="2854037"/>
            <a:ext cx="637222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19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Techniques to achieve AI</a:t>
            </a:r>
          </a:p>
        </p:txBody>
      </p:sp>
      <p:graphicFrame>
        <p:nvGraphicFramePr>
          <p:cNvPr id="4" name="Content Placeholder 5">
            <a:extLst>
              <a:ext uri="{FF2B5EF4-FFF2-40B4-BE49-F238E27FC236}">
                <a16:creationId xmlns:a16="http://schemas.microsoft.com/office/drawing/2014/main" id="{2017457F-29BA-4AF3-B65C-552E3675169C}"/>
              </a:ext>
            </a:extLst>
          </p:cNvPr>
          <p:cNvGraphicFramePr>
            <a:graphicFrameLocks/>
          </p:cNvGraphicFramePr>
          <p:nvPr>
            <p:extLst>
              <p:ext uri="{D42A27DB-BD31-4B8C-83A1-F6EECF244321}">
                <p14:modId xmlns:p14="http://schemas.microsoft.com/office/powerpoint/2010/main" val="2905255402"/>
              </p:ext>
            </p:extLst>
          </p:nvPr>
        </p:nvGraphicFramePr>
        <p:xfrm>
          <a:off x="1719469" y="2663686"/>
          <a:ext cx="8753061" cy="2531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7557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Backword Pass – Update W6</a:t>
            </a:r>
          </a:p>
        </p:txBody>
      </p:sp>
      <p:pic>
        <p:nvPicPr>
          <p:cNvPr id="4" name="Picture 3">
            <a:extLst>
              <a:ext uri="{FF2B5EF4-FFF2-40B4-BE49-F238E27FC236}">
                <a16:creationId xmlns:a16="http://schemas.microsoft.com/office/drawing/2014/main" id="{E2D9EDF8-A01D-4ED6-8445-9D0FF9574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619" y="2277960"/>
            <a:ext cx="11747284" cy="40455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761456-04FD-43D6-80C4-6E1E796E3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44" y="1638658"/>
            <a:ext cx="2471530" cy="6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292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Backword Pass – Update W1</a:t>
            </a:r>
          </a:p>
        </p:txBody>
      </p:sp>
      <p:pic>
        <p:nvPicPr>
          <p:cNvPr id="4" name="Picture 3">
            <a:extLst>
              <a:ext uri="{FF2B5EF4-FFF2-40B4-BE49-F238E27FC236}">
                <a16:creationId xmlns:a16="http://schemas.microsoft.com/office/drawing/2014/main" id="{56231E88-6D5B-48E7-AD32-790B7F31E7E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90" y="1374014"/>
            <a:ext cx="11473523" cy="455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73F8599-A643-414A-ADB0-55CDD2B6F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562" y="5157841"/>
            <a:ext cx="3584175" cy="153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585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Weight Update through Error propagation</a:t>
            </a:r>
          </a:p>
        </p:txBody>
      </p:sp>
      <p:pic>
        <p:nvPicPr>
          <p:cNvPr id="4" name="Picture 3">
            <a:extLst>
              <a:ext uri="{FF2B5EF4-FFF2-40B4-BE49-F238E27FC236}">
                <a16:creationId xmlns:a16="http://schemas.microsoft.com/office/drawing/2014/main" id="{71A82521-E7DF-4B02-A823-BFB9602C5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27" y="1507524"/>
            <a:ext cx="5558128" cy="30902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CEE3DEF-C2B8-4C38-9837-12037A6E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992" y="4735607"/>
            <a:ext cx="8643973" cy="176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1040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Backward Pass - Example</a:t>
            </a:r>
          </a:p>
        </p:txBody>
      </p:sp>
      <p:sp>
        <p:nvSpPr>
          <p:cNvPr id="3" name="Content Placeholder 2"/>
          <p:cNvSpPr>
            <a:spLocks noGrp="1"/>
          </p:cNvSpPr>
          <p:nvPr>
            <p:ph sz="half" idx="1"/>
          </p:nvPr>
        </p:nvSpPr>
        <p:spPr/>
        <p:txBody>
          <a:bodyPr/>
          <a:lstStyle/>
          <a:p>
            <a:r>
              <a:rPr lang="en-IN" sz="2200" b="1" dirty="0">
                <a:solidFill>
                  <a:schemeClr val="tx1"/>
                </a:solidFill>
              </a:rPr>
              <a:t>Learning rate: </a:t>
            </a:r>
            <a:r>
              <a:rPr lang="en-IN" sz="2200" dirty="0">
                <a:solidFill>
                  <a:schemeClr val="tx1"/>
                </a:solidFill>
              </a:rPr>
              <a:t>is a Hyperparameter which means that we need to manually guess its value.</a:t>
            </a:r>
            <a:endParaRPr lang="en-IN" dirty="0">
              <a:solidFill>
                <a:schemeClr val="tx1"/>
              </a:solidFill>
            </a:endParaRPr>
          </a:p>
          <a:p>
            <a:endParaRPr lang="en-IN" dirty="0">
              <a:solidFill>
                <a:schemeClr val="tx1"/>
              </a:solidFill>
            </a:endParaRPr>
          </a:p>
        </p:txBody>
      </p:sp>
      <p:pic>
        <p:nvPicPr>
          <p:cNvPr id="4" name="Picture 3">
            <a:extLst>
              <a:ext uri="{FF2B5EF4-FFF2-40B4-BE49-F238E27FC236}">
                <a16:creationId xmlns:a16="http://schemas.microsoft.com/office/drawing/2014/main" id="{E5A66A56-F737-4E71-9868-D83B06B5E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29841"/>
            <a:ext cx="10566151" cy="280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82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Algorithm</a:t>
            </a:r>
          </a:p>
        </p:txBody>
      </p:sp>
      <p:pic>
        <p:nvPicPr>
          <p:cNvPr id="4" name="Content Placeholder 3"/>
          <p:cNvPicPr>
            <a:picLocks noGrp="1" noChangeAspect="1"/>
          </p:cNvPicPr>
          <p:nvPr>
            <p:ph sz="half" idx="1"/>
          </p:nvPr>
        </p:nvPicPr>
        <p:blipFill>
          <a:blip r:embed="rId2"/>
          <a:stretch>
            <a:fillRect/>
          </a:stretch>
        </p:blipFill>
        <p:spPr>
          <a:xfrm>
            <a:off x="1031966" y="1799042"/>
            <a:ext cx="10321835" cy="4488770"/>
          </a:xfrm>
          <a:prstGeom prst="rect">
            <a:avLst/>
          </a:prstGeom>
        </p:spPr>
      </p:pic>
    </p:spTree>
    <p:extLst>
      <p:ext uri="{BB962C8B-B14F-4D97-AF65-F5344CB8AC3E}">
        <p14:creationId xmlns:p14="http://schemas.microsoft.com/office/powerpoint/2010/main" val="4240489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Animation</a:t>
            </a:r>
          </a:p>
        </p:txBody>
      </p:sp>
      <p:sp>
        <p:nvSpPr>
          <p:cNvPr id="3" name="Content Placeholder 2"/>
          <p:cNvSpPr>
            <a:spLocks noGrp="1"/>
          </p:cNvSpPr>
          <p:nvPr>
            <p:ph sz="half" idx="1"/>
          </p:nvPr>
        </p:nvSpPr>
        <p:spPr/>
        <p:txBody>
          <a:bodyPr anchor="ctr">
            <a:normAutofit/>
          </a:bodyPr>
          <a:lstStyle/>
          <a:p>
            <a:pPr marL="0" indent="0" algn="ctr">
              <a:buNone/>
            </a:pPr>
            <a:r>
              <a:rPr lang="en-IN" sz="2600" dirty="0">
                <a:hlinkClick r:id="rId2"/>
              </a:rPr>
              <a:t>https://hmkcode.com/netflow/</a:t>
            </a:r>
            <a:endParaRPr lang="en-IN" sz="2600" dirty="0"/>
          </a:p>
        </p:txBody>
      </p:sp>
    </p:spTree>
    <p:extLst>
      <p:ext uri="{BB962C8B-B14F-4D97-AF65-F5344CB8AC3E}">
        <p14:creationId xmlns:p14="http://schemas.microsoft.com/office/powerpoint/2010/main" val="2581122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Loss Functions</a:t>
            </a:r>
          </a:p>
        </p:txBody>
      </p:sp>
      <p:grpSp>
        <p:nvGrpSpPr>
          <p:cNvPr id="4" name="Group 3">
            <a:extLst>
              <a:ext uri="{FF2B5EF4-FFF2-40B4-BE49-F238E27FC236}">
                <a16:creationId xmlns:a16="http://schemas.microsoft.com/office/drawing/2014/main" id="{09066952-251D-4393-8F1E-E5E54F0BB27D}"/>
              </a:ext>
            </a:extLst>
          </p:cNvPr>
          <p:cNvGrpSpPr/>
          <p:nvPr/>
        </p:nvGrpSpPr>
        <p:grpSpPr>
          <a:xfrm>
            <a:off x="764698" y="1734604"/>
            <a:ext cx="10844206" cy="4175866"/>
            <a:chOff x="764698" y="1734604"/>
            <a:chExt cx="10662601" cy="3890792"/>
          </a:xfrm>
        </p:grpSpPr>
        <p:pic>
          <p:nvPicPr>
            <p:cNvPr id="5" name="Picture 4">
              <a:extLst>
                <a:ext uri="{FF2B5EF4-FFF2-40B4-BE49-F238E27FC236}">
                  <a16:creationId xmlns:a16="http://schemas.microsoft.com/office/drawing/2014/main" id="{77FE0611-FC40-4543-8831-A40D41B01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1" y="1734604"/>
              <a:ext cx="10662598" cy="12903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BCC80A3-2054-4955-842D-4B83A62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00" y="3011980"/>
              <a:ext cx="10662598" cy="14163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E78CFCC-FBBD-4B58-9660-C391F9ADE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98" y="4428315"/>
              <a:ext cx="10589101" cy="11970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736765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endParaRPr lang="en-IN" dirty="0"/>
          </a:p>
        </p:txBody>
      </p:sp>
      <p:sp>
        <p:nvSpPr>
          <p:cNvPr id="3" name="Content Placeholder 2"/>
          <p:cNvSpPr>
            <a:spLocks noGrp="1"/>
          </p:cNvSpPr>
          <p:nvPr>
            <p:ph sz="half" idx="1"/>
          </p:nvPr>
        </p:nvSpPr>
        <p:spPr/>
        <p:txBody>
          <a:bodyPr>
            <a:noAutofit/>
          </a:bodyPr>
          <a:lstStyle/>
          <a:p>
            <a:r>
              <a:rPr lang="en-IN" sz="2200" dirty="0">
                <a:solidFill>
                  <a:schemeClr val="tx1"/>
                </a:solidFill>
              </a:rPr>
              <a:t>Non-</a:t>
            </a:r>
            <a:r>
              <a:rPr lang="en-IN" sz="2200" dirty="0" err="1">
                <a:solidFill>
                  <a:schemeClr val="tx1"/>
                </a:solidFill>
              </a:rPr>
              <a:t>linearities</a:t>
            </a:r>
            <a:r>
              <a:rPr lang="en-IN" sz="2200" dirty="0">
                <a:solidFill>
                  <a:schemeClr val="tx1"/>
                </a:solidFill>
              </a:rPr>
              <a:t> needed to learn complex (non-linear) representations of data, otherwise the NN would be just a linear function </a:t>
            </a:r>
          </a:p>
          <a:p>
            <a:endParaRPr lang="en-IN" sz="2200" dirty="0">
              <a:solidFill>
                <a:schemeClr val="tx1"/>
              </a:solidFill>
            </a:endParaRPr>
          </a:p>
          <a:p>
            <a:pPr marL="0" indent="0">
              <a:buNone/>
            </a:pPr>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r>
              <a:rPr lang="en-IN" sz="2200" dirty="0">
                <a:solidFill>
                  <a:schemeClr val="tx1"/>
                </a:solidFill>
              </a:rPr>
              <a:t>More layers and neurons can approximate more complex functions</a:t>
            </a:r>
          </a:p>
          <a:p>
            <a:endParaRPr lang="en-IN" sz="2200" dirty="0">
              <a:solidFill>
                <a:schemeClr val="tx1"/>
              </a:solidFill>
            </a:endParaRPr>
          </a:p>
        </p:txBody>
      </p:sp>
      <p:pic>
        <p:nvPicPr>
          <p:cNvPr id="4" name="Εικόνα 3"/>
          <p:cNvPicPr>
            <a:picLocks noChangeAspect="1"/>
          </p:cNvPicPr>
          <p:nvPr/>
        </p:nvPicPr>
        <p:blipFill>
          <a:blip r:embed="rId2"/>
          <a:stretch>
            <a:fillRect/>
          </a:stretch>
        </p:blipFill>
        <p:spPr>
          <a:xfrm>
            <a:off x="1858620" y="2688675"/>
            <a:ext cx="8011142" cy="2874998"/>
          </a:xfrm>
          <a:prstGeom prst="rect">
            <a:avLst/>
          </a:prstGeom>
        </p:spPr>
      </p:pic>
    </p:spTree>
    <p:extLst>
      <p:ext uri="{BB962C8B-B14F-4D97-AF65-F5344CB8AC3E}">
        <p14:creationId xmlns:p14="http://schemas.microsoft.com/office/powerpoint/2010/main" val="1392780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Sigmoid</a:t>
            </a:r>
            <a:endParaRPr lang="en-IN" dirty="0"/>
          </a:p>
        </p:txBody>
      </p:sp>
      <p:sp>
        <p:nvSpPr>
          <p:cNvPr id="5" name="Content Placeholder 2">
            <a:extLst>
              <a:ext uri="{FF2B5EF4-FFF2-40B4-BE49-F238E27FC236}">
                <a16:creationId xmlns:a16="http://schemas.microsoft.com/office/drawing/2014/main" id="{0A08EEB6-80E0-40F9-BD40-E0FD026A94B2}"/>
              </a:ext>
            </a:extLst>
          </p:cNvPr>
          <p:cNvSpPr>
            <a:spLocks noGrp="1"/>
          </p:cNvSpPr>
          <p:nvPr>
            <p:ph idx="1"/>
          </p:nvPr>
        </p:nvSpPr>
        <p:spPr>
          <a:xfrm>
            <a:off x="838200" y="1639070"/>
            <a:ext cx="10515600" cy="4537893"/>
          </a:xfrm>
        </p:spPr>
        <p:txBody>
          <a:bodyPr>
            <a:normAutofit/>
          </a:bodyPr>
          <a:lstStyle/>
          <a:p>
            <a:pPr>
              <a:defRPr/>
            </a:pPr>
            <a:r>
              <a:rPr lang="en-US" sz="2200" dirty="0">
                <a:solidFill>
                  <a:schemeClr val="tx1"/>
                </a:solidFill>
              </a:rPr>
              <a:t>Takes a real-valued number and “squashes” it into range between 0 and 1. </a:t>
            </a:r>
          </a:p>
          <a:p>
            <a:pPr marL="285750" indent="-285750">
              <a:buFont typeface=".AppleSystemUIFont" charset="-120"/>
              <a:buChar char="+"/>
              <a:defRPr/>
            </a:pPr>
            <a:r>
              <a:rPr lang="en-US" sz="2200" dirty="0">
                <a:solidFill>
                  <a:schemeClr val="tx1"/>
                </a:solidFill>
              </a:rPr>
              <a:t>Nice interpretation as the </a:t>
            </a:r>
            <a:r>
              <a:rPr lang="en-US" sz="2200" b="1" dirty="0">
                <a:solidFill>
                  <a:schemeClr val="tx1"/>
                </a:solidFill>
              </a:rPr>
              <a:t>firing rate</a:t>
            </a:r>
            <a:r>
              <a:rPr lang="en-US" sz="2200" dirty="0">
                <a:solidFill>
                  <a:schemeClr val="tx1"/>
                </a:solidFill>
              </a:rPr>
              <a:t> of a neuron</a:t>
            </a:r>
          </a:p>
          <a:p>
            <a:pPr marL="742950" lvl="1" indent="-285750">
              <a:buFont typeface="Arial" charset="0"/>
              <a:buChar char="•"/>
              <a:defRPr/>
            </a:pPr>
            <a:r>
              <a:rPr lang="en-US" sz="1800" dirty="0">
                <a:solidFill>
                  <a:schemeClr val="tx1"/>
                </a:solidFill>
              </a:rPr>
              <a:t>0 = not firing at all </a:t>
            </a:r>
          </a:p>
          <a:p>
            <a:pPr marL="742950" lvl="1" indent="-285750">
              <a:buFont typeface="Arial" charset="0"/>
              <a:buChar char="•"/>
              <a:defRPr/>
            </a:pPr>
            <a:r>
              <a:rPr lang="en-US" sz="1800" dirty="0">
                <a:solidFill>
                  <a:schemeClr val="tx1"/>
                </a:solidFill>
              </a:rPr>
              <a:t>1 = fully firing</a:t>
            </a:r>
            <a:endParaRPr lang="en-US" dirty="0">
              <a:solidFill>
                <a:schemeClr val="tx1"/>
              </a:solidFill>
            </a:endParaRPr>
          </a:p>
          <a:p>
            <a:pPr marL="285750" lvl="2" indent="-285750">
              <a:buFont typeface=".AppleSystemUIFont" charset="-120"/>
              <a:buChar char="-"/>
              <a:defRPr/>
            </a:pPr>
            <a:r>
              <a:rPr lang="en-US" sz="2200" dirty="0">
                <a:solidFill>
                  <a:schemeClr val="tx1"/>
                </a:solidFill>
              </a:rPr>
              <a:t>Sigmoid neurons </a:t>
            </a:r>
            <a:r>
              <a:rPr lang="en-US" sz="2200" b="1" dirty="0">
                <a:solidFill>
                  <a:schemeClr val="tx1"/>
                </a:solidFill>
              </a:rPr>
              <a:t>saturate</a:t>
            </a:r>
            <a:r>
              <a:rPr lang="en-US" sz="2200" dirty="0">
                <a:solidFill>
                  <a:schemeClr val="tx1"/>
                </a:solidFill>
              </a:rPr>
              <a:t> and </a:t>
            </a:r>
            <a:r>
              <a:rPr lang="en-US" sz="2200" b="1" dirty="0">
                <a:solidFill>
                  <a:schemeClr val="tx1"/>
                </a:solidFill>
              </a:rPr>
              <a:t>kill gradients</a:t>
            </a:r>
            <a:r>
              <a:rPr lang="en-US" sz="2200" dirty="0">
                <a:solidFill>
                  <a:schemeClr val="tx1"/>
                </a:solidFill>
              </a:rPr>
              <a:t>, thus NN will barely learn</a:t>
            </a:r>
            <a:endParaRPr lang="en-US" sz="2200" b="1" dirty="0">
              <a:solidFill>
                <a:schemeClr val="tx1"/>
              </a:solidFill>
            </a:endParaRPr>
          </a:p>
          <a:p>
            <a:pPr marL="742950" lvl="1" indent="-285750">
              <a:buSzPct val="110000"/>
              <a:buFont typeface="Arial" charset="0"/>
              <a:buChar char="•"/>
              <a:defRPr/>
            </a:pPr>
            <a:r>
              <a:rPr lang="en-US" sz="1800" dirty="0">
                <a:solidFill>
                  <a:schemeClr val="tx1"/>
                </a:solidFill>
              </a:rPr>
              <a:t>when the neuron’s activation are 0 or 1 (saturate)</a:t>
            </a:r>
          </a:p>
          <a:p>
            <a:pPr marL="1200150" lvl="2" indent="-285750">
              <a:buSzPct val="110000"/>
              <a:buFont typeface="AppleColorEmoji" charset="0"/>
              <a:buChar char="🙁"/>
              <a:defRPr/>
            </a:pPr>
            <a:r>
              <a:rPr lang="en-US" sz="1600" dirty="0">
                <a:solidFill>
                  <a:schemeClr val="tx1"/>
                </a:solidFill>
              </a:rPr>
              <a:t>gradient at these regions almost zero </a:t>
            </a:r>
          </a:p>
          <a:p>
            <a:pPr marL="1200150" lvl="2" indent="-285750">
              <a:buSzPct val="110000"/>
              <a:buFont typeface="AppleColorEmoji" charset="0"/>
              <a:buChar char="🙁"/>
              <a:defRPr/>
            </a:pPr>
            <a:r>
              <a:rPr lang="en-US" sz="1600" dirty="0">
                <a:solidFill>
                  <a:schemeClr val="tx1"/>
                </a:solidFill>
              </a:rPr>
              <a:t>almost no signal will flow to its weights </a:t>
            </a:r>
          </a:p>
          <a:p>
            <a:pPr marL="1200150" lvl="2" indent="-285750">
              <a:buSzPct val="110000"/>
              <a:buFont typeface="AppleColorEmoji" charset="0"/>
              <a:buChar char="🙁"/>
              <a:defRPr/>
            </a:pPr>
            <a:r>
              <a:rPr lang="en-US" sz="1600" dirty="0">
                <a:solidFill>
                  <a:schemeClr val="tx1"/>
                </a:solidFill>
              </a:rPr>
              <a:t>if initial weights are too large then most neurons would saturate</a:t>
            </a:r>
          </a:p>
        </p:txBody>
      </p:sp>
      <p:pic>
        <p:nvPicPr>
          <p:cNvPr id="7" name="Εικόνα 12">
            <a:extLst>
              <a:ext uri="{FF2B5EF4-FFF2-40B4-BE49-F238E27FC236}">
                <a16:creationId xmlns:a16="http://schemas.microsoft.com/office/drawing/2014/main" id="{05DD493B-BCA9-4006-923A-25E379F24BB6}"/>
              </a:ext>
            </a:extLst>
          </p:cNvPr>
          <p:cNvPicPr>
            <a:picLocks noChangeAspect="1"/>
          </p:cNvPicPr>
          <p:nvPr/>
        </p:nvPicPr>
        <p:blipFill>
          <a:blip r:embed="rId2"/>
          <a:stretch>
            <a:fillRect/>
          </a:stretch>
        </p:blipFill>
        <p:spPr>
          <a:xfrm>
            <a:off x="7932366" y="3681624"/>
            <a:ext cx="3818532" cy="2710440"/>
          </a:xfrm>
          <a:prstGeom prst="rect">
            <a:avLst/>
          </a:prstGeom>
        </p:spPr>
      </p:pic>
      <p:pic>
        <p:nvPicPr>
          <p:cNvPr id="8" name="Picture 2" descr="https://cdn-images-1.medium.com/max/1000/1*rOFozAke2DX5BmsX2ubovw.gif">
            <a:extLst>
              <a:ext uri="{FF2B5EF4-FFF2-40B4-BE49-F238E27FC236}">
                <a16:creationId xmlns:a16="http://schemas.microsoft.com/office/drawing/2014/main" id="{9E158490-9285-449B-88EA-A4DA668278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37634" y="4860642"/>
            <a:ext cx="4412758" cy="174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917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Activation: Tanh</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pPr>
                  <a:defRPr/>
                </a:pPr>
                <a:r>
                  <a:rPr lang="en-US" sz="2200" dirty="0">
                    <a:solidFill>
                      <a:schemeClr val="tx1"/>
                    </a:solidFill>
                  </a:rPr>
                  <a:t>Takes a real-valued number and “squashes” it into range between -1 and 1. </a:t>
                </a:r>
              </a:p>
              <a:p>
                <a:pPr>
                  <a:defRPr/>
                </a:pPr>
                <a:endParaRPr lang="en-US" sz="2200" dirty="0">
                  <a:solidFill>
                    <a:schemeClr val="tx1"/>
                  </a:solidFill>
                </a:endParaRPr>
              </a:p>
              <a:p>
                <a:pPr>
                  <a:defRPr/>
                </a:pPr>
                <a:endParaRPr lang="en-US" sz="2200" dirty="0">
                  <a:solidFill>
                    <a:schemeClr val="tx1"/>
                  </a:solidFill>
                </a:endParaRPr>
              </a:p>
              <a:p>
                <a:pPr>
                  <a:defRPr/>
                </a:pPr>
                <a:endParaRPr lang="en-US" sz="2200" dirty="0">
                  <a:solidFill>
                    <a:schemeClr val="tx1"/>
                  </a:solidFill>
                </a:endParaRPr>
              </a:p>
              <a:p>
                <a:pPr>
                  <a:defRPr/>
                </a:pPr>
                <a:endParaRPr lang="en-US" sz="2200" dirty="0">
                  <a:solidFill>
                    <a:schemeClr val="tx1"/>
                  </a:solidFill>
                </a:endParaRPr>
              </a:p>
              <a:p>
                <a:pPr>
                  <a:defRPr/>
                </a:pPr>
                <a:endParaRPr lang="en-US" sz="2200" dirty="0">
                  <a:solidFill>
                    <a:schemeClr val="tx1"/>
                  </a:solidFill>
                </a:endParaRPr>
              </a:p>
              <a:p>
                <a:pPr>
                  <a:defRPr/>
                </a:pPr>
                <a:endParaRPr lang="en-US" sz="2200" dirty="0">
                  <a:solidFill>
                    <a:schemeClr val="tx1"/>
                  </a:solidFill>
                </a:endParaRPr>
              </a:p>
              <a:p>
                <a:pPr marL="285750" lvl="2" indent="-285750">
                  <a:buFont typeface=".AppleSystemUIFont" charset="-120"/>
                  <a:buChar char="-"/>
                  <a:defRPr/>
                </a:pPr>
                <a:r>
                  <a:rPr lang="en-US" sz="2200" dirty="0">
                    <a:solidFill>
                      <a:schemeClr val="tx1"/>
                    </a:solidFill>
                  </a:rPr>
                  <a:t>Like sigmoid, </a:t>
                </a:r>
                <a:r>
                  <a:rPr lang="en-US" sz="2200" dirty="0" err="1">
                    <a:solidFill>
                      <a:schemeClr val="tx1"/>
                    </a:solidFill>
                  </a:rPr>
                  <a:t>tanh</a:t>
                </a:r>
                <a:r>
                  <a:rPr lang="en-US" sz="2200" dirty="0">
                    <a:solidFill>
                      <a:schemeClr val="tx1"/>
                    </a:solidFill>
                  </a:rPr>
                  <a:t> neurons </a:t>
                </a:r>
                <a:r>
                  <a:rPr lang="en-US" sz="2200" b="1" dirty="0">
                    <a:solidFill>
                      <a:schemeClr val="tx1"/>
                    </a:solidFill>
                  </a:rPr>
                  <a:t>saturate</a:t>
                </a:r>
              </a:p>
              <a:p>
                <a:pPr marL="285750" lvl="2" indent="-285750">
                  <a:buFont typeface=".AppleSystemUIFont" charset="-120"/>
                  <a:buChar char="-"/>
                  <a:defRPr/>
                </a:pPr>
                <a:r>
                  <a:rPr lang="en-US" sz="2200" dirty="0">
                    <a:solidFill>
                      <a:schemeClr val="tx1"/>
                    </a:solidFill>
                  </a:rPr>
                  <a:t>Unlike sigmoid, output is </a:t>
                </a:r>
                <a:r>
                  <a:rPr lang="en-US" sz="2200" b="1" dirty="0">
                    <a:solidFill>
                      <a:schemeClr val="tx1"/>
                    </a:solidFill>
                  </a:rPr>
                  <a:t>zero-centered</a:t>
                </a:r>
              </a:p>
              <a:p>
                <a:pPr marL="285750" lvl="2" indent="-285750">
                  <a:buFont typeface=".AppleSystemUIFont" charset="-120"/>
                  <a:buChar char="-"/>
                  <a:defRPr/>
                </a:pPr>
                <a:r>
                  <a:rPr lang="en-US" sz="2200" dirty="0" err="1">
                    <a:solidFill>
                      <a:schemeClr val="tx1"/>
                    </a:solidFill>
                  </a:rPr>
                  <a:t>Tanh</a:t>
                </a:r>
                <a:r>
                  <a:rPr lang="en-US" sz="2200" dirty="0">
                    <a:solidFill>
                      <a:schemeClr val="tx1"/>
                    </a:solidFill>
                  </a:rPr>
                  <a:t> is a </a:t>
                </a:r>
                <a:r>
                  <a:rPr lang="en-US" sz="2200" b="1" dirty="0">
                    <a:solidFill>
                      <a:schemeClr val="tx1"/>
                    </a:solidFill>
                  </a:rPr>
                  <a:t>scaled sigmoid</a:t>
                </a:r>
                <a:r>
                  <a:rPr lang="en-US" sz="2200" dirty="0">
                    <a:solidFill>
                      <a:schemeClr val="tx1"/>
                    </a:solidFill>
                  </a:rPr>
                  <a:t>: </a:t>
                </a:r>
                <a14:m>
                  <m:oMath xmlns:m="http://schemas.openxmlformats.org/officeDocument/2006/math">
                    <m:func>
                      <m:funcPr>
                        <m:ctrlPr>
                          <a:rPr lang="en-US" sz="2200" i="1">
                            <a:solidFill>
                              <a:schemeClr val="tx1"/>
                            </a:solidFill>
                            <a:latin typeface="Cambria Math" panose="02040503050406030204" pitchFamily="18" charset="0"/>
                          </a:rPr>
                        </m:ctrlPr>
                      </m:funcPr>
                      <m:fName>
                        <m:r>
                          <m:rPr>
                            <m:sty m:val="p"/>
                          </m:rPr>
                          <a:rPr lang="en-US" sz="2200">
                            <a:solidFill>
                              <a:schemeClr val="tx1"/>
                            </a:solidFill>
                            <a:latin typeface="Cambria Math" charset="0"/>
                          </a:rPr>
                          <m:t>tanh</m:t>
                        </m:r>
                      </m:fName>
                      <m:e>
                        <m:d>
                          <m:dPr>
                            <m:ctrlPr>
                              <a:rPr lang="en-US" sz="2200" i="1">
                                <a:solidFill>
                                  <a:schemeClr val="tx1"/>
                                </a:solidFill>
                                <a:latin typeface="Cambria Math" panose="02040503050406030204" pitchFamily="18" charset="0"/>
                              </a:rPr>
                            </m:ctrlPr>
                          </m:dPr>
                          <m:e>
                            <m:r>
                              <a:rPr lang="en-US" sz="2200" i="1">
                                <a:solidFill>
                                  <a:schemeClr val="tx1"/>
                                </a:solidFill>
                                <a:latin typeface="Cambria Math" charset="0"/>
                              </a:rPr>
                              <m:t>𝑥</m:t>
                            </m:r>
                          </m:e>
                        </m:d>
                      </m:e>
                    </m:func>
                    <m:r>
                      <a:rPr lang="en-US" sz="2200" i="1">
                        <a:solidFill>
                          <a:schemeClr val="tx1"/>
                        </a:solidFill>
                        <a:latin typeface="Cambria Math" charset="0"/>
                      </a:rPr>
                      <m:t>=2</m:t>
                    </m:r>
                    <m:r>
                      <a:rPr lang="en-US" sz="2200" i="1">
                        <a:solidFill>
                          <a:schemeClr val="tx1"/>
                        </a:solidFill>
                        <a:latin typeface="Cambria Math" charset="0"/>
                      </a:rPr>
                      <m:t>𝑠𝑖𝑔𝑚</m:t>
                    </m:r>
                    <m:d>
                      <m:dPr>
                        <m:ctrlPr>
                          <a:rPr lang="en-US" sz="2200" i="1">
                            <a:solidFill>
                              <a:schemeClr val="tx1"/>
                            </a:solidFill>
                            <a:latin typeface="Cambria Math" panose="02040503050406030204" pitchFamily="18" charset="0"/>
                          </a:rPr>
                        </m:ctrlPr>
                      </m:dPr>
                      <m:e>
                        <m:r>
                          <a:rPr lang="en-US" sz="2200" i="1">
                            <a:solidFill>
                              <a:schemeClr val="tx1"/>
                            </a:solidFill>
                            <a:latin typeface="Cambria Math" charset="0"/>
                          </a:rPr>
                          <m:t>2</m:t>
                        </m:r>
                        <m:r>
                          <a:rPr lang="en-US" sz="2200" i="1">
                            <a:solidFill>
                              <a:schemeClr val="tx1"/>
                            </a:solidFill>
                            <a:latin typeface="Cambria Math" charset="0"/>
                          </a:rPr>
                          <m:t>𝑥</m:t>
                        </m:r>
                      </m:e>
                    </m:d>
                    <m:r>
                      <a:rPr lang="en-US" sz="2200" i="1">
                        <a:solidFill>
                          <a:schemeClr val="tx1"/>
                        </a:solidFill>
                        <a:latin typeface="Cambria Math" charset="0"/>
                      </a:rPr>
                      <m:t>−1</m:t>
                    </m:r>
                  </m:oMath>
                </a14:m>
                <a:endParaRPr lang="en-US" sz="22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28" t="-1541"/>
                </a:stretch>
              </a:blipFill>
            </p:spPr>
            <p:txBody>
              <a:bodyPr/>
              <a:lstStyle/>
              <a:p>
                <a:r>
                  <a:rPr lang="en-US">
                    <a:noFill/>
                  </a:rPr>
                  <a:t> </a:t>
                </a:r>
              </a:p>
            </p:txBody>
          </p:sp>
        </mc:Fallback>
      </mc:AlternateContent>
      <p:pic>
        <p:nvPicPr>
          <p:cNvPr id="4" name="Εικόνα 4">
            <a:extLst>
              <a:ext uri="{FF2B5EF4-FFF2-40B4-BE49-F238E27FC236}">
                <a16:creationId xmlns:a16="http://schemas.microsoft.com/office/drawing/2014/main" id="{F6C5B84B-BF91-49F6-8694-1A775FCBC2FA}"/>
              </a:ext>
            </a:extLst>
          </p:cNvPr>
          <p:cNvPicPr>
            <a:picLocks noChangeAspect="1"/>
          </p:cNvPicPr>
          <p:nvPr/>
        </p:nvPicPr>
        <p:blipFill>
          <a:blip r:embed="rId3"/>
          <a:stretch>
            <a:fillRect/>
          </a:stretch>
        </p:blipFill>
        <p:spPr>
          <a:xfrm>
            <a:off x="1974376" y="2394346"/>
            <a:ext cx="2993318" cy="2110352"/>
          </a:xfrm>
          <a:prstGeom prst="rect">
            <a:avLst/>
          </a:prstGeom>
        </p:spPr>
      </p:pic>
      <p:pic>
        <p:nvPicPr>
          <p:cNvPr id="5" name="Picture 10" descr="https://cdn-images-1.medium.com/max/800/1*iRlEg1GBKRzGTre5aOQUCg.gif">
            <a:extLst>
              <a:ext uri="{FF2B5EF4-FFF2-40B4-BE49-F238E27FC236}">
                <a16:creationId xmlns:a16="http://schemas.microsoft.com/office/drawing/2014/main" id="{15D6CAA0-808D-41D3-ACA7-3DF093AB9D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52500" y="2296582"/>
            <a:ext cx="5826026" cy="230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4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Rules and Logic Based Approach</a:t>
            </a:r>
          </a:p>
        </p:txBody>
      </p:sp>
      <p:pic>
        <p:nvPicPr>
          <p:cNvPr id="5" name="Content Placeholder 4"/>
          <p:cNvPicPr>
            <a:picLocks noGrp="1" noChangeAspect="1"/>
          </p:cNvPicPr>
          <p:nvPr>
            <p:ph sz="half" idx="1"/>
          </p:nvPr>
        </p:nvPicPr>
        <p:blipFill rotWithShape="1">
          <a:blip r:embed="rId2"/>
          <a:srcRect t="26600" b="24467"/>
          <a:stretch/>
        </p:blipFill>
        <p:spPr>
          <a:xfrm>
            <a:off x="732846" y="1893194"/>
            <a:ext cx="10492541" cy="3850784"/>
          </a:xfrm>
          <a:prstGeom prst="rect">
            <a:avLst/>
          </a:prstGeom>
        </p:spPr>
      </p:pic>
    </p:spTree>
    <p:extLst>
      <p:ext uri="{BB962C8B-B14F-4D97-AF65-F5344CB8AC3E}">
        <p14:creationId xmlns:p14="http://schemas.microsoft.com/office/powerpoint/2010/main" val="18258200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ReLU</a:t>
            </a:r>
            <a:endParaRPr lang="en-IN" dirty="0"/>
          </a:p>
        </p:txBody>
      </p:sp>
      <p:sp>
        <p:nvSpPr>
          <p:cNvPr id="3" name="Content Placeholder 2"/>
          <p:cNvSpPr>
            <a:spLocks noGrp="1"/>
          </p:cNvSpPr>
          <p:nvPr>
            <p:ph sz="half" idx="1"/>
          </p:nvPr>
        </p:nvSpPr>
        <p:spPr/>
        <p:txBody>
          <a:bodyPr>
            <a:normAutofit/>
          </a:bodyPr>
          <a:lstStyle/>
          <a:p>
            <a:pPr>
              <a:defRPr/>
            </a:pPr>
            <a:r>
              <a:rPr lang="en-US" sz="2200" dirty="0">
                <a:solidFill>
                  <a:schemeClr val="tx1"/>
                </a:solidFill>
              </a:rPr>
              <a:t>Takes a real-valued number and thresholds it at zero</a:t>
            </a:r>
          </a:p>
          <a:p>
            <a:r>
              <a:rPr lang="en-US" sz="2200" dirty="0">
                <a:solidFill>
                  <a:schemeClr val="tx1"/>
                </a:solidFill>
              </a:rPr>
              <a:t>Most Deep Networks use ReLU nowadays </a:t>
            </a:r>
          </a:p>
          <a:p>
            <a:pPr marL="285750" indent="-285750">
              <a:buFont typeface="AppleColorEmoji" charset="0"/>
              <a:buChar char="🙂"/>
            </a:pPr>
            <a:r>
              <a:rPr lang="en-US" sz="2200" dirty="0">
                <a:solidFill>
                  <a:schemeClr val="tx1"/>
                </a:solidFill>
              </a:rPr>
              <a:t>Trains much </a:t>
            </a:r>
            <a:r>
              <a:rPr lang="en-US" sz="2200" b="1" dirty="0">
                <a:solidFill>
                  <a:schemeClr val="tx1"/>
                </a:solidFill>
              </a:rPr>
              <a:t>faster</a:t>
            </a:r>
          </a:p>
          <a:p>
            <a:pPr marL="742950" lvl="1" indent="-285750">
              <a:buFont typeface="Arial" charset="0"/>
              <a:buChar char="•"/>
            </a:pPr>
            <a:r>
              <a:rPr lang="en-US" sz="2200" dirty="0">
                <a:solidFill>
                  <a:schemeClr val="tx1"/>
                </a:solidFill>
              </a:rPr>
              <a:t>accelerates the convergence of SGD</a:t>
            </a:r>
          </a:p>
          <a:p>
            <a:pPr marL="742950" lvl="1" indent="-285750">
              <a:buFont typeface="Arial" charset="0"/>
              <a:buChar char="•"/>
            </a:pPr>
            <a:r>
              <a:rPr lang="en-US" sz="2200" dirty="0">
                <a:solidFill>
                  <a:schemeClr val="tx1"/>
                </a:solidFill>
              </a:rPr>
              <a:t>due to linear, non-saturating form </a:t>
            </a:r>
          </a:p>
          <a:p>
            <a:pPr marL="285750" indent="-285750">
              <a:buFont typeface="AppleColorEmoji" charset="0"/>
              <a:buChar char="🙂"/>
            </a:pPr>
            <a:r>
              <a:rPr lang="en-US" sz="2200" dirty="0">
                <a:solidFill>
                  <a:schemeClr val="tx1"/>
                </a:solidFill>
              </a:rPr>
              <a:t>Less expensive operations</a:t>
            </a:r>
          </a:p>
          <a:p>
            <a:pPr marL="742950" lvl="1" indent="-285750">
              <a:buFont typeface="Arial" charset="0"/>
              <a:buChar char="•"/>
            </a:pPr>
            <a:r>
              <a:rPr lang="en-US" sz="2200" dirty="0">
                <a:solidFill>
                  <a:schemeClr val="tx1"/>
                </a:solidFill>
              </a:rPr>
              <a:t>compared to sigmoid/</a:t>
            </a:r>
            <a:r>
              <a:rPr lang="en-US" sz="2200" dirty="0" err="1">
                <a:solidFill>
                  <a:schemeClr val="tx1"/>
                </a:solidFill>
              </a:rPr>
              <a:t>tanh</a:t>
            </a:r>
            <a:r>
              <a:rPr lang="en-US" sz="2200" dirty="0">
                <a:solidFill>
                  <a:schemeClr val="tx1"/>
                </a:solidFill>
              </a:rPr>
              <a:t> (exponentials etc.)</a:t>
            </a:r>
          </a:p>
          <a:p>
            <a:pPr marL="742950" lvl="1" indent="-285750">
              <a:buFont typeface="Arial" charset="0"/>
              <a:buChar char="•"/>
            </a:pPr>
            <a:r>
              <a:rPr lang="en-US" sz="2200" dirty="0">
                <a:solidFill>
                  <a:schemeClr val="tx1"/>
                </a:solidFill>
              </a:rPr>
              <a:t>implemented by simply thresholding a matrix at zero</a:t>
            </a:r>
          </a:p>
          <a:p>
            <a:pPr marL="285750" indent="-285750">
              <a:buFont typeface="AppleColorEmoji" charset="0"/>
              <a:buChar char="🙂"/>
            </a:pPr>
            <a:r>
              <a:rPr lang="en-US" sz="2200" dirty="0">
                <a:solidFill>
                  <a:schemeClr val="tx1"/>
                </a:solidFill>
              </a:rPr>
              <a:t>More </a:t>
            </a:r>
            <a:r>
              <a:rPr lang="en-US" sz="2200" b="1" dirty="0">
                <a:solidFill>
                  <a:schemeClr val="tx1"/>
                </a:solidFill>
              </a:rPr>
              <a:t>expressive </a:t>
            </a:r>
          </a:p>
          <a:p>
            <a:pPr marL="285750" indent="-285750">
              <a:buFont typeface="AppleColorEmoji" charset="0"/>
              <a:buChar char="🙂"/>
            </a:pPr>
            <a:r>
              <a:rPr lang="en-US" sz="2200" dirty="0">
                <a:solidFill>
                  <a:schemeClr val="tx1"/>
                </a:solidFill>
              </a:rPr>
              <a:t>Prevents the </a:t>
            </a:r>
            <a:r>
              <a:rPr lang="en-US" sz="2200" b="1" dirty="0">
                <a:solidFill>
                  <a:schemeClr val="tx1"/>
                </a:solidFill>
              </a:rPr>
              <a:t>gradient vanishing problem</a:t>
            </a:r>
          </a:p>
        </p:txBody>
      </p:sp>
      <p:pic>
        <p:nvPicPr>
          <p:cNvPr id="4" name="Εικόνα 5">
            <a:extLst>
              <a:ext uri="{FF2B5EF4-FFF2-40B4-BE49-F238E27FC236}">
                <a16:creationId xmlns:a16="http://schemas.microsoft.com/office/drawing/2014/main" id="{DB92CFD7-109E-4167-AF75-718217C9F7A9}"/>
              </a:ext>
            </a:extLst>
          </p:cNvPr>
          <p:cNvPicPr>
            <a:picLocks noChangeAspect="1"/>
          </p:cNvPicPr>
          <p:nvPr/>
        </p:nvPicPr>
        <p:blipFill>
          <a:blip r:embed="rId2"/>
          <a:stretch>
            <a:fillRect/>
          </a:stretch>
        </p:blipFill>
        <p:spPr>
          <a:xfrm>
            <a:off x="8258986" y="2162030"/>
            <a:ext cx="2993318" cy="2140831"/>
          </a:xfrm>
          <a:prstGeom prst="rect">
            <a:avLst/>
          </a:prstGeom>
        </p:spPr>
      </p:pic>
    </p:spTree>
    <p:extLst>
      <p:ext uri="{BB962C8B-B14F-4D97-AF65-F5344CB8AC3E}">
        <p14:creationId xmlns:p14="http://schemas.microsoft.com/office/powerpoint/2010/main" val="3952382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Tips to choose activation and loss functions</a:t>
            </a:r>
          </a:p>
        </p:txBody>
      </p:sp>
      <p:pic>
        <p:nvPicPr>
          <p:cNvPr id="4" name="Picture 2" descr="Image result for when to use which activation functions">
            <a:extLst>
              <a:ext uri="{FF2B5EF4-FFF2-40B4-BE49-F238E27FC236}">
                <a16:creationId xmlns:a16="http://schemas.microsoft.com/office/drawing/2014/main" id="{408392F5-9E2E-48D5-A646-7BC40CADC81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81527" y="2279561"/>
            <a:ext cx="11195180" cy="286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529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Learning</a:t>
            </a:r>
          </a:p>
        </p:txBody>
      </p:sp>
      <p:pic>
        <p:nvPicPr>
          <p:cNvPr id="4" name="Content Placeholder 5">
            <a:extLst>
              <a:ext uri="{FF2B5EF4-FFF2-40B4-BE49-F238E27FC236}">
                <a16:creationId xmlns:a16="http://schemas.microsoft.com/office/drawing/2014/main" id="{034869A5-258E-4C0C-8A7E-A2077AA0171B}"/>
              </a:ext>
            </a:extLst>
          </p:cNvPr>
          <p:cNvPicPr>
            <a:picLocks noGrp="1" noChangeAspect="1"/>
          </p:cNvPicPr>
          <p:nvPr>
            <p:ph sz="half" idx="1"/>
          </p:nvPr>
        </p:nvPicPr>
        <p:blipFill>
          <a:blip r:embed="rId2"/>
          <a:stretch>
            <a:fillRect/>
          </a:stretch>
        </p:blipFill>
        <p:spPr>
          <a:xfrm>
            <a:off x="937206" y="1645321"/>
            <a:ext cx="10083822" cy="4658924"/>
          </a:xfrm>
          <a:prstGeom prst="rect">
            <a:avLst/>
          </a:prstGeom>
        </p:spPr>
      </p:pic>
    </p:spTree>
    <p:extLst>
      <p:ext uri="{BB962C8B-B14F-4D97-AF65-F5344CB8AC3E}">
        <p14:creationId xmlns:p14="http://schemas.microsoft.com/office/powerpoint/2010/main" val="4748560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Online Learning</a:t>
            </a:r>
          </a:p>
        </p:txBody>
      </p:sp>
      <p:pic>
        <p:nvPicPr>
          <p:cNvPr id="4" name="Content Placeholder 4">
            <a:extLst>
              <a:ext uri="{FF2B5EF4-FFF2-40B4-BE49-F238E27FC236}">
                <a16:creationId xmlns:a16="http://schemas.microsoft.com/office/drawing/2014/main" id="{582F9DAD-0EE6-4B8E-BAFE-AEFEFB160BD9}"/>
              </a:ext>
            </a:extLst>
          </p:cNvPr>
          <p:cNvPicPr>
            <a:picLocks noGrp="1" noChangeAspect="1"/>
          </p:cNvPicPr>
          <p:nvPr>
            <p:ph sz="half" idx="1"/>
          </p:nvPr>
        </p:nvPicPr>
        <p:blipFill>
          <a:blip r:embed="rId2"/>
          <a:stretch>
            <a:fillRect/>
          </a:stretch>
        </p:blipFill>
        <p:spPr>
          <a:xfrm>
            <a:off x="850803" y="1596981"/>
            <a:ext cx="10256628" cy="4778062"/>
          </a:xfrm>
          <a:prstGeom prst="rect">
            <a:avLst/>
          </a:prstGeom>
        </p:spPr>
      </p:pic>
    </p:spTree>
    <p:extLst>
      <p:ext uri="{BB962C8B-B14F-4D97-AF65-F5344CB8AC3E}">
        <p14:creationId xmlns:p14="http://schemas.microsoft.com/office/powerpoint/2010/main" val="21949629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NNs based on Architectures</a:t>
            </a:r>
          </a:p>
        </p:txBody>
      </p:sp>
      <p:sp>
        <p:nvSpPr>
          <p:cNvPr id="3" name="Content Placeholder 2"/>
          <p:cNvSpPr>
            <a:spLocks noGrp="1"/>
          </p:cNvSpPr>
          <p:nvPr>
            <p:ph sz="half" idx="1"/>
          </p:nvPr>
        </p:nvSpPr>
        <p:spPr/>
        <p:txBody>
          <a:bodyPr>
            <a:normAutofit/>
          </a:bodyPr>
          <a:lstStyle/>
          <a:p>
            <a:r>
              <a:rPr lang="en-IN" sz="2200" dirty="0">
                <a:solidFill>
                  <a:schemeClr val="tx1"/>
                </a:solidFill>
              </a:rPr>
              <a:t>The architecture of a Neural Network can be broadly classified into two, namely:</a:t>
            </a:r>
          </a:p>
          <a:p>
            <a:pPr marL="800100" lvl="1" indent="-342900">
              <a:buFont typeface="+mj-lt"/>
              <a:buAutoNum type="arabicPeriod"/>
            </a:pPr>
            <a:r>
              <a:rPr lang="en-IN" sz="2200" dirty="0">
                <a:solidFill>
                  <a:schemeClr val="tx1"/>
                </a:solidFill>
              </a:rPr>
              <a:t>Feed Forward Artificial Neural Network (DNN, CNN..)</a:t>
            </a:r>
          </a:p>
          <a:p>
            <a:pPr marL="800100" lvl="1" indent="-342900">
              <a:buFont typeface="+mj-lt"/>
              <a:buAutoNum type="arabicPeriod"/>
            </a:pPr>
            <a:r>
              <a:rPr lang="en-IN" sz="2200" dirty="0">
                <a:solidFill>
                  <a:schemeClr val="tx1"/>
                </a:solidFill>
              </a:rPr>
              <a:t>Recurrent Neural Network (RNN, LSTM, GRU..)</a:t>
            </a:r>
          </a:p>
        </p:txBody>
      </p:sp>
      <p:pic>
        <p:nvPicPr>
          <p:cNvPr id="4098" name="Picture 2" descr="Feed Forward Artificial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039" y="3125388"/>
            <a:ext cx="3181081" cy="26509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838200" y="5561127"/>
            <a:ext cx="5061398" cy="830997"/>
          </a:xfrm>
          <a:prstGeom prst="rect">
            <a:avLst/>
          </a:prstGeom>
          <a:ln>
            <a:noFill/>
          </a:ln>
          <a:effectLst/>
        </p:spPr>
        <p:style>
          <a:lnRef idx="0">
            <a:scrgbClr r="0" g="0" b="0"/>
          </a:lnRef>
          <a:fillRef idx="1001">
            <a:schemeClr val="lt1"/>
          </a:fillRef>
          <a:effectRef idx="0">
            <a:scrgbClr r="0" g="0" b="0"/>
          </a:effectRef>
          <a:fontRef idx="major"/>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2"/>
                </a:solidFill>
                <a:effectLst/>
                <a:latin typeface="+mn-lt"/>
              </a:rPr>
              <a:t>The information must flow from input to output only in </a:t>
            </a:r>
            <a:r>
              <a:rPr kumimoji="0" lang="en-US" altLang="en-US" sz="1600" b="0" i="0" u="none" strike="noStrike" cap="none" normalizeH="0" baseline="0" dirty="0">
                <a:ln>
                  <a:noFill/>
                </a:ln>
                <a:solidFill>
                  <a:schemeClr val="tx2"/>
                </a:solidFill>
                <a:effectLst/>
                <a:latin typeface="+mn-lt"/>
                <a:cs typeface="Courier New" panose="02070309020205020404" pitchFamily="49" charset="0"/>
              </a:rPr>
              <a:t>one direction</a:t>
            </a:r>
            <a:r>
              <a:rPr kumimoji="0" lang="en-US" altLang="en-US" sz="1600" b="0" i="0" u="none" strike="noStrike" cap="none" normalizeH="0" baseline="0" dirty="0">
                <a:ln>
                  <a:noFill/>
                </a:ln>
                <a:solidFill>
                  <a:schemeClr val="tx2"/>
                </a:solidFill>
                <a:effectLst/>
                <a:latin typeface="+mn-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2"/>
                </a:solidFill>
                <a:effectLst/>
                <a:latin typeface="+mn-lt"/>
              </a:rPr>
              <a:t>No Feedback loops must be present.</a:t>
            </a:r>
          </a:p>
        </p:txBody>
      </p:sp>
      <p:pic>
        <p:nvPicPr>
          <p:cNvPr id="4102" name="Picture 6" descr="Recurren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922394" y="2942042"/>
            <a:ext cx="3401097" cy="28342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6207616" y="5561127"/>
            <a:ext cx="5344733" cy="923330"/>
          </a:xfrm>
          <a:prstGeom prst="rect">
            <a:avLst/>
          </a:prstGeom>
          <a:ln>
            <a:noFill/>
          </a:ln>
          <a:effectLst/>
        </p:spPr>
        <p:style>
          <a:lnRef idx="0">
            <a:scrgbClr r="0" g="0" b="0"/>
          </a:lnRef>
          <a:fillRef idx="1001">
            <a:schemeClr val="lt1"/>
          </a:fillRef>
          <a:effectRef idx="0">
            <a:scrgbClr r="0" g="0" b="0"/>
          </a:effectRef>
          <a:fontRef idx="major"/>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2"/>
                </a:solidFill>
                <a:effectLst/>
                <a:latin typeface="+mn-lt"/>
              </a:rPr>
              <a:t>Information can be transmitted in </a:t>
            </a:r>
            <a:r>
              <a:rPr kumimoji="0" lang="en-US" altLang="en-US" i="0" u="none" strike="noStrike" cap="none" normalizeH="0" baseline="0" dirty="0">
                <a:ln>
                  <a:noFill/>
                </a:ln>
                <a:solidFill>
                  <a:schemeClr val="tx2"/>
                </a:solidFill>
                <a:effectLst/>
                <a:latin typeface="+mn-lt"/>
                <a:cs typeface="Courier New" panose="02070309020205020404" pitchFamily="49" charset="0"/>
              </a:rPr>
              <a:t>both directions</a:t>
            </a:r>
            <a:r>
              <a:rPr kumimoji="0" lang="en-US" altLang="en-US" i="0" u="none" strike="noStrike" cap="none" normalizeH="0" baseline="0" dirty="0">
                <a:ln>
                  <a:noFill/>
                </a:ln>
                <a:solidFill>
                  <a:schemeClr val="tx2"/>
                </a:solidFill>
                <a:effectLst/>
                <a:latin typeface="+mn-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2"/>
                </a:solidFill>
                <a:effectLst/>
                <a:latin typeface="+mn-lt"/>
              </a:rPr>
              <a:t>Feedback loops are allowed.</a:t>
            </a:r>
          </a:p>
        </p:txBody>
      </p:sp>
    </p:spTree>
    <p:extLst>
      <p:ext uri="{BB962C8B-B14F-4D97-AF65-F5344CB8AC3E}">
        <p14:creationId xmlns:p14="http://schemas.microsoft.com/office/powerpoint/2010/main" val="164100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Neural Network (DNN)</a:t>
            </a:r>
          </a:p>
        </p:txBody>
      </p:sp>
      <p:sp>
        <p:nvSpPr>
          <p:cNvPr id="3" name="Content Placeholder 2"/>
          <p:cNvSpPr>
            <a:spLocks noGrp="1"/>
          </p:cNvSpPr>
          <p:nvPr>
            <p:ph sz="half" idx="1"/>
          </p:nvPr>
        </p:nvSpPr>
        <p:spPr/>
        <p:txBody>
          <a:bodyPr>
            <a:normAutofit/>
          </a:bodyPr>
          <a:lstStyle/>
          <a:p>
            <a:r>
              <a:rPr lang="en-IN" sz="2200" dirty="0">
                <a:solidFill>
                  <a:schemeClr val="tx1"/>
                </a:solidFill>
              </a:rPr>
              <a:t>A Deep Neural Network (DNN) is an Artificial Neural Network (ANN) with multiple layers between the input and output layers. </a:t>
            </a:r>
          </a:p>
          <a:p>
            <a:r>
              <a:rPr lang="en-IN" sz="2200" dirty="0">
                <a:solidFill>
                  <a:schemeClr val="tx1"/>
                </a:solidFill>
              </a:rPr>
              <a:t>The DNN finds the correct mathematical manipulation to turn the input into the output, whether it be a linear relationship or a non-linear relationship.</a:t>
            </a:r>
          </a:p>
        </p:txBody>
      </p:sp>
      <p:pic>
        <p:nvPicPr>
          <p:cNvPr id="4" name="Picture 2" descr="Deep Learning: How Will It Change Healthcare? | OrboGraph">
            <a:extLst>
              <a:ext uri="{FF2B5EF4-FFF2-40B4-BE49-F238E27FC236}">
                <a16:creationId xmlns:a16="http://schemas.microsoft.com/office/drawing/2014/main" id="{9D360C9F-D840-4002-AA60-2118B2C59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09" y="3218476"/>
            <a:ext cx="5060477" cy="351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9592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DNNs Learn…</a:t>
            </a:r>
          </a:p>
        </p:txBody>
      </p:sp>
      <p:pic>
        <p:nvPicPr>
          <p:cNvPr id="4" name="Picture 2" descr="Tensorflow on Ubuntu 18.04 – Sydney Informatics Hub">
            <a:extLst>
              <a:ext uri="{FF2B5EF4-FFF2-40B4-BE49-F238E27FC236}">
                <a16:creationId xmlns:a16="http://schemas.microsoft.com/office/drawing/2014/main" id="{FDD6C7B7-CD29-4D1C-9A9B-FC7DB7FE461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46047" y="1674846"/>
            <a:ext cx="8666140" cy="491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3154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MLP vs DNN</a:t>
            </a:r>
          </a:p>
        </p:txBody>
      </p:sp>
      <p:sp>
        <p:nvSpPr>
          <p:cNvPr id="3" name="Content Placeholder 2"/>
          <p:cNvSpPr>
            <a:spLocks noGrp="1"/>
          </p:cNvSpPr>
          <p:nvPr>
            <p:ph sz="half" idx="1"/>
          </p:nvPr>
        </p:nvSpPr>
        <p:spPr/>
        <p:txBody>
          <a:bodyPr>
            <a:normAutofit/>
          </a:bodyPr>
          <a:lstStyle/>
          <a:p>
            <a:r>
              <a:rPr lang="en-IN" sz="2200" dirty="0">
                <a:solidFill>
                  <a:schemeClr val="tx1"/>
                </a:solidFill>
              </a:rPr>
              <a:t>Number of Layers</a:t>
            </a:r>
          </a:p>
          <a:p>
            <a:r>
              <a:rPr lang="en-IN" sz="2200" dirty="0">
                <a:solidFill>
                  <a:schemeClr val="tx1"/>
                </a:solidFill>
              </a:rPr>
              <a:t>Datasets (Size)</a:t>
            </a:r>
          </a:p>
          <a:p>
            <a:r>
              <a:rPr lang="en-IN" sz="2200" dirty="0">
                <a:solidFill>
                  <a:schemeClr val="tx1"/>
                </a:solidFill>
              </a:rPr>
              <a:t>Computing Resources (Memory &amp; Time efficient)</a:t>
            </a:r>
          </a:p>
          <a:p>
            <a:r>
              <a:rPr lang="en-IN" sz="2200" dirty="0">
                <a:solidFill>
                  <a:schemeClr val="tx1"/>
                </a:solidFill>
              </a:rPr>
              <a:t>Weight Initialization</a:t>
            </a:r>
          </a:p>
          <a:p>
            <a:r>
              <a:rPr lang="en-IN" sz="2200" dirty="0">
                <a:solidFill>
                  <a:schemeClr val="tx1"/>
                </a:solidFill>
              </a:rPr>
              <a:t>Non-linear activation Functions</a:t>
            </a:r>
          </a:p>
        </p:txBody>
      </p:sp>
    </p:spTree>
    <p:extLst>
      <p:ext uri="{BB962C8B-B14F-4D97-AF65-F5344CB8AC3E}">
        <p14:creationId xmlns:p14="http://schemas.microsoft.com/office/powerpoint/2010/main" val="906503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MLP vs DNN</a:t>
            </a:r>
          </a:p>
        </p:txBody>
      </p:sp>
      <p:pic>
        <p:nvPicPr>
          <p:cNvPr id="4" name="Content Placeholder 5" descr="Image result for activation functions">
            <a:extLst>
              <a:ext uri="{FF2B5EF4-FFF2-40B4-BE49-F238E27FC236}">
                <a16:creationId xmlns:a16="http://schemas.microsoft.com/office/drawing/2014/main" id="{1B1AE9D5-EB25-4DAC-B08E-F6FEF9DB37B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846231" y="1582940"/>
            <a:ext cx="6349283" cy="495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4936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DNN in Python</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9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of Rules and Logic Based Systems</a:t>
            </a:r>
          </a:p>
        </p:txBody>
      </p:sp>
      <p:pic>
        <p:nvPicPr>
          <p:cNvPr id="4" name="Picture 6" descr="https://lh3.googleusercontent.com/1__pwv0pAEVanQyX8Y2SkAm_QRRhWz2iV21MowyK066-35BSEnxbelWUQbpUPcqeFELY-R5gD_oXGX3Fyqt_1iQzSHoXybQJSTNKvLlf3EtSGyaxkmqJSGU-7-GoxA-zu4N8fDpN6_c">
            <a:extLst>
              <a:ext uri="{FF2B5EF4-FFF2-40B4-BE49-F238E27FC236}">
                <a16:creationId xmlns:a16="http://schemas.microsoft.com/office/drawing/2014/main" id="{B6BB48EA-7533-4380-8DFD-2C8CFEEF1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00" y="2253067"/>
            <a:ext cx="5429820" cy="3080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0443B9E4-79FF-4F39-A3B3-D2022A9F9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144" y="1549666"/>
            <a:ext cx="3036678" cy="466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9953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a:t>
            </a:r>
          </a:p>
        </p:txBody>
      </p:sp>
      <p:sp>
        <p:nvSpPr>
          <p:cNvPr id="3" name="Content Placeholder 2"/>
          <p:cNvSpPr>
            <a:spLocks noGrp="1"/>
          </p:cNvSpPr>
          <p:nvPr>
            <p:ph sz="half" idx="1"/>
          </p:nvPr>
        </p:nvSpPr>
        <p:spPr/>
        <p:txBody>
          <a:bodyPr>
            <a:normAutofit/>
          </a:bodyPr>
          <a:lstStyle/>
          <a:p>
            <a:r>
              <a:rPr lang="en-IN" sz="2200" dirty="0">
                <a:solidFill>
                  <a:schemeClr val="tx1"/>
                </a:solidFill>
              </a:rPr>
              <a:t>Inspired by the human visual system</a:t>
            </a:r>
          </a:p>
          <a:p>
            <a:r>
              <a:rPr lang="en-IN" sz="2200" dirty="0">
                <a:solidFill>
                  <a:schemeClr val="tx1"/>
                </a:solidFill>
              </a:rPr>
              <a:t>Convolutional Neural Networks is an extension of traditional Multi-layer Perceptron, based on 3 ideas:</a:t>
            </a:r>
          </a:p>
          <a:p>
            <a:pPr marL="800100" lvl="1" indent="-342900">
              <a:buFont typeface="+mj-lt"/>
              <a:buAutoNum type="arabicPeriod"/>
            </a:pPr>
            <a:r>
              <a:rPr lang="en-IN" sz="2200" dirty="0">
                <a:solidFill>
                  <a:schemeClr val="tx1"/>
                </a:solidFill>
              </a:rPr>
              <a:t>Local receptive fields</a:t>
            </a:r>
          </a:p>
          <a:p>
            <a:pPr marL="800100" lvl="1" indent="-342900">
              <a:buFont typeface="+mj-lt"/>
              <a:buAutoNum type="arabicPeriod"/>
            </a:pPr>
            <a:r>
              <a:rPr lang="en-IN" sz="2200" dirty="0">
                <a:solidFill>
                  <a:schemeClr val="tx1"/>
                </a:solidFill>
              </a:rPr>
              <a:t>Shared weights</a:t>
            </a:r>
          </a:p>
          <a:p>
            <a:pPr marL="800100" lvl="1" indent="-342900">
              <a:buFont typeface="+mj-lt"/>
              <a:buAutoNum type="arabicPeriod"/>
            </a:pPr>
            <a:r>
              <a:rPr lang="en-IN" sz="2200" dirty="0">
                <a:solidFill>
                  <a:schemeClr val="tx1"/>
                </a:solidFill>
              </a:rPr>
              <a:t>Spatial sub-sampling</a:t>
            </a: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r>
              <a:rPr lang="en-IN" sz="2200" dirty="0">
                <a:solidFill>
                  <a:schemeClr val="tx1"/>
                </a:solidFill>
              </a:rPr>
              <a:t>See </a:t>
            </a:r>
            <a:r>
              <a:rPr lang="en-IN" sz="2200" dirty="0" err="1">
                <a:solidFill>
                  <a:schemeClr val="tx1"/>
                </a:solidFill>
              </a:rPr>
              <a:t>LeCun</a:t>
            </a:r>
            <a:r>
              <a:rPr lang="en-IN" sz="2200" dirty="0">
                <a:solidFill>
                  <a:schemeClr val="tx1"/>
                </a:solidFill>
              </a:rPr>
              <a:t> paper (1998) on text recognition:</a:t>
            </a:r>
          </a:p>
          <a:p>
            <a:r>
              <a:rPr lang="en-IN" sz="2200" dirty="0">
                <a:solidFill>
                  <a:schemeClr val="tx1"/>
                </a:solidFill>
                <a:hlinkClick r:id="rId2"/>
              </a:rPr>
              <a:t>http://yann.lecun.com/exdb/publis/pdf/lecun-01a.pdf</a:t>
            </a:r>
            <a:endParaRPr lang="en-IN" sz="2200" dirty="0">
              <a:solidFill>
                <a:schemeClr val="tx1"/>
              </a:solidFill>
            </a:endParaRPr>
          </a:p>
          <a:p>
            <a:pPr marL="0" indent="0">
              <a:buNone/>
            </a:pPr>
            <a:endParaRPr lang="en-IN" sz="2200" dirty="0">
              <a:solidFill>
                <a:schemeClr val="tx1"/>
              </a:solidFill>
            </a:endParaRPr>
          </a:p>
        </p:txBody>
      </p:sp>
      <p:pic>
        <p:nvPicPr>
          <p:cNvPr id="4" name="Picture 3" descr="Yann LeCun | NYU Tandon School of Engineering">
            <a:extLst>
              <a:ext uri="{FF2B5EF4-FFF2-40B4-BE49-F238E27FC236}">
                <a16:creationId xmlns:a16="http://schemas.microsoft.com/office/drawing/2014/main" id="{33779612-AE8C-4106-A02A-BACB5B585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219" y="2973293"/>
            <a:ext cx="2637184" cy="2637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32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 (ConvNet)</a:t>
            </a:r>
          </a:p>
        </p:txBody>
      </p:sp>
      <p:sp>
        <p:nvSpPr>
          <p:cNvPr id="3" name="Content Placeholder 2"/>
          <p:cNvSpPr>
            <a:spLocks noGrp="1"/>
          </p:cNvSpPr>
          <p:nvPr>
            <p:ph sz="half" idx="1"/>
          </p:nvPr>
        </p:nvSpPr>
        <p:spPr/>
        <p:txBody>
          <a:bodyPr>
            <a:normAutofit/>
          </a:bodyPr>
          <a:lstStyle/>
          <a:p>
            <a:pPr>
              <a:spcBef>
                <a:spcPts val="1800"/>
              </a:spcBef>
            </a:pPr>
            <a:r>
              <a:rPr lang="en-IN" sz="2200" dirty="0">
                <a:solidFill>
                  <a:schemeClr val="tx1"/>
                </a:solidFill>
              </a:rPr>
              <a:t>A class of deep, feed-forward neural networks</a:t>
            </a:r>
          </a:p>
          <a:p>
            <a:pPr>
              <a:spcBef>
                <a:spcPts val="1800"/>
              </a:spcBef>
            </a:pPr>
            <a:r>
              <a:rPr lang="en-US" sz="2200" dirty="0">
                <a:solidFill>
                  <a:schemeClr val="tx1"/>
                </a:solidFill>
              </a:rPr>
              <a:t>Learns a complex representation of </a:t>
            </a:r>
            <a:r>
              <a:rPr lang="en-US" sz="2200" b="1" dirty="0">
                <a:solidFill>
                  <a:schemeClr val="tx1"/>
                </a:solidFill>
              </a:rPr>
              <a:t>visual</a:t>
            </a:r>
            <a:r>
              <a:rPr lang="en-US" sz="2200" dirty="0">
                <a:solidFill>
                  <a:schemeClr val="tx1"/>
                </a:solidFill>
              </a:rPr>
              <a:t> data using vast amounts of data. </a:t>
            </a:r>
          </a:p>
          <a:p>
            <a:pPr>
              <a:spcBef>
                <a:spcPts val="1800"/>
              </a:spcBef>
            </a:pPr>
            <a:r>
              <a:rPr lang="en-US" sz="2200" dirty="0">
                <a:solidFill>
                  <a:schemeClr val="tx1"/>
                </a:solidFill>
              </a:rPr>
              <a:t>Learns multiple layers of transformations, which are applied on top of each other to extract a progressively </a:t>
            </a:r>
            <a:r>
              <a:rPr lang="en-US" sz="2200" b="1" dirty="0">
                <a:solidFill>
                  <a:schemeClr val="tx1"/>
                </a:solidFill>
              </a:rPr>
              <a:t>more sophisticated representation </a:t>
            </a:r>
            <a:r>
              <a:rPr lang="en-US" sz="2200" dirty="0">
                <a:solidFill>
                  <a:schemeClr val="tx1"/>
                </a:solidFill>
              </a:rPr>
              <a:t>of the input.</a:t>
            </a:r>
            <a:r>
              <a:rPr lang="en-IN" sz="2200" dirty="0">
                <a:solidFill>
                  <a:schemeClr val="tx1"/>
                </a:solidFill>
              </a:rPr>
              <a:t> </a:t>
            </a:r>
          </a:p>
          <a:p>
            <a:pPr>
              <a:spcBef>
                <a:spcPts val="1800"/>
              </a:spcBef>
            </a:pPr>
            <a:r>
              <a:rPr lang="en-US" sz="2200" dirty="0">
                <a:solidFill>
                  <a:schemeClr val="tx1"/>
                </a:solidFill>
              </a:rPr>
              <a:t>CNN - multi-layer NN architecture </a:t>
            </a:r>
          </a:p>
          <a:p>
            <a:pPr lvl="1">
              <a:spcBef>
                <a:spcPts val="1800"/>
              </a:spcBef>
            </a:pPr>
            <a:r>
              <a:rPr lang="en-US" sz="2200" dirty="0">
                <a:solidFill>
                  <a:schemeClr val="tx1"/>
                </a:solidFill>
              </a:rPr>
              <a:t>Convolutional + Non-Linear Layer</a:t>
            </a:r>
          </a:p>
          <a:p>
            <a:pPr lvl="1">
              <a:spcBef>
                <a:spcPts val="1800"/>
              </a:spcBef>
            </a:pPr>
            <a:r>
              <a:rPr lang="en-US" sz="2200" dirty="0">
                <a:solidFill>
                  <a:schemeClr val="tx1"/>
                </a:solidFill>
              </a:rPr>
              <a:t>Sub-sampling Layer</a:t>
            </a:r>
          </a:p>
          <a:p>
            <a:pPr lvl="1">
              <a:spcBef>
                <a:spcPts val="1800"/>
              </a:spcBef>
            </a:pPr>
            <a:r>
              <a:rPr lang="en-US" sz="2200" dirty="0">
                <a:solidFill>
                  <a:schemeClr val="tx1"/>
                </a:solidFill>
                <a:sym typeface="Wingdings" pitchFamily="2" charset="2"/>
              </a:rPr>
              <a:t>Fully connected layers</a:t>
            </a:r>
          </a:p>
        </p:txBody>
      </p:sp>
    </p:spTree>
    <p:extLst>
      <p:ext uri="{BB962C8B-B14F-4D97-AF65-F5344CB8AC3E}">
        <p14:creationId xmlns:p14="http://schemas.microsoft.com/office/powerpoint/2010/main" val="42609599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Dense vs Sparse Layers</a:t>
            </a:r>
          </a:p>
        </p:txBody>
      </p:sp>
      <p:pic>
        <p:nvPicPr>
          <p:cNvPr id="4" name="Picture 3">
            <a:extLst>
              <a:ext uri="{FF2B5EF4-FFF2-40B4-BE49-F238E27FC236}">
                <a16:creationId xmlns:a16="http://schemas.microsoft.com/office/drawing/2014/main" id="{173BE4F3-85CD-44AB-9B62-7D5FC5CECF5F}"/>
              </a:ext>
            </a:extLst>
          </p:cNvPr>
          <p:cNvPicPr>
            <a:picLocks noChangeAspect="1"/>
          </p:cNvPicPr>
          <p:nvPr/>
        </p:nvPicPr>
        <p:blipFill>
          <a:blip r:embed="rId2"/>
          <a:stretch>
            <a:fillRect/>
          </a:stretch>
        </p:blipFill>
        <p:spPr>
          <a:xfrm>
            <a:off x="695044" y="1601993"/>
            <a:ext cx="8553450" cy="2190750"/>
          </a:xfrm>
          <a:prstGeom prst="rect">
            <a:avLst/>
          </a:prstGeom>
        </p:spPr>
      </p:pic>
      <p:pic>
        <p:nvPicPr>
          <p:cNvPr id="5" name="Picture 4">
            <a:extLst>
              <a:ext uri="{FF2B5EF4-FFF2-40B4-BE49-F238E27FC236}">
                <a16:creationId xmlns:a16="http://schemas.microsoft.com/office/drawing/2014/main" id="{3591678E-DF9B-4F19-8704-2A96C5D30CE1}"/>
              </a:ext>
            </a:extLst>
          </p:cNvPr>
          <p:cNvPicPr>
            <a:picLocks noChangeAspect="1"/>
          </p:cNvPicPr>
          <p:nvPr/>
        </p:nvPicPr>
        <p:blipFill>
          <a:blip r:embed="rId3"/>
          <a:stretch>
            <a:fillRect/>
          </a:stretch>
        </p:blipFill>
        <p:spPr>
          <a:xfrm>
            <a:off x="760129" y="3984085"/>
            <a:ext cx="8648700" cy="2276475"/>
          </a:xfrm>
          <a:prstGeom prst="rect">
            <a:avLst/>
          </a:prstGeom>
        </p:spPr>
      </p:pic>
      <p:sp>
        <p:nvSpPr>
          <p:cNvPr id="6" name="TextBox 11">
            <a:extLst>
              <a:ext uri="{FF2B5EF4-FFF2-40B4-BE49-F238E27FC236}">
                <a16:creationId xmlns:a16="http://schemas.microsoft.com/office/drawing/2014/main" id="{6BFDA838-D4C7-479F-B30D-C8F6FB4CD775}"/>
              </a:ext>
            </a:extLst>
          </p:cNvPr>
          <p:cNvSpPr txBox="1"/>
          <p:nvPr/>
        </p:nvSpPr>
        <p:spPr>
          <a:xfrm>
            <a:off x="9635458" y="2117574"/>
            <a:ext cx="158865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C00000"/>
                </a:solidFill>
              </a:rPr>
              <a:t>Dense</a:t>
            </a:r>
            <a:endParaRPr lang="en-IN" sz="3200" b="1" dirty="0">
              <a:solidFill>
                <a:srgbClr val="C00000"/>
              </a:solidFill>
            </a:endParaRPr>
          </a:p>
        </p:txBody>
      </p:sp>
      <p:sp>
        <p:nvSpPr>
          <p:cNvPr id="7" name="TextBox 13">
            <a:extLst>
              <a:ext uri="{FF2B5EF4-FFF2-40B4-BE49-F238E27FC236}">
                <a16:creationId xmlns:a16="http://schemas.microsoft.com/office/drawing/2014/main" id="{52457EA9-37F5-4E7C-99E0-05B7B786AD49}"/>
              </a:ext>
            </a:extLst>
          </p:cNvPr>
          <p:cNvSpPr txBox="1"/>
          <p:nvPr/>
        </p:nvSpPr>
        <p:spPr>
          <a:xfrm>
            <a:off x="9635458" y="4829936"/>
            <a:ext cx="171834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C00000"/>
                </a:solidFill>
              </a:rPr>
              <a:t>Sparse</a:t>
            </a:r>
            <a:endParaRPr lang="en-IN" sz="3200" b="1" dirty="0">
              <a:solidFill>
                <a:srgbClr val="C00000"/>
              </a:solidFill>
            </a:endParaRPr>
          </a:p>
        </p:txBody>
      </p:sp>
    </p:spTree>
    <p:extLst>
      <p:ext uri="{BB962C8B-B14F-4D97-AF65-F5344CB8AC3E}">
        <p14:creationId xmlns:p14="http://schemas.microsoft.com/office/powerpoint/2010/main" val="7316422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CNN…?</a:t>
            </a:r>
          </a:p>
        </p:txBody>
      </p:sp>
      <p:pic>
        <p:nvPicPr>
          <p:cNvPr id="4" name="Picture 3" descr="Convolutional Neural Networks - Edureka">
            <a:extLst>
              <a:ext uri="{FF2B5EF4-FFF2-40B4-BE49-F238E27FC236}">
                <a16:creationId xmlns:a16="http://schemas.microsoft.com/office/drawing/2014/main" id="{5C3C0534-67E8-4E7F-BC6A-2764D2346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74" y="2258152"/>
            <a:ext cx="10029825" cy="2181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nvolutional Neural Networks - Edureka">
            <a:extLst>
              <a:ext uri="{FF2B5EF4-FFF2-40B4-BE49-F238E27FC236}">
                <a16:creationId xmlns:a16="http://schemas.microsoft.com/office/drawing/2014/main" id="{10D89101-B3D1-49B9-9523-6A83EB22E8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31" b="7402"/>
          <a:stretch/>
        </p:blipFill>
        <p:spPr bwMode="auto">
          <a:xfrm>
            <a:off x="1097361" y="4347161"/>
            <a:ext cx="9782175" cy="21812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AE11FD-33BA-4B60-8508-C106BEF08891}"/>
              </a:ext>
            </a:extLst>
          </p:cNvPr>
          <p:cNvSpPr/>
          <p:nvPr/>
        </p:nvSpPr>
        <p:spPr>
          <a:xfrm>
            <a:off x="805097" y="1488711"/>
            <a:ext cx="10272713"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002060"/>
              </a:buClr>
              <a:buFont typeface="Wingdings" panose="05000000000000000000" pitchFamily="2" charset="2"/>
              <a:buChar char="Ø"/>
            </a:pPr>
            <a:r>
              <a:rPr lang="en-IN" sz="2200" dirty="0"/>
              <a:t>Images are high-dimensional usually 112*196. </a:t>
            </a:r>
          </a:p>
          <a:p>
            <a:pPr marL="342900" indent="-342900">
              <a:buClr>
                <a:srgbClr val="002060"/>
              </a:buClr>
              <a:buFont typeface="Wingdings" panose="05000000000000000000" pitchFamily="2" charset="2"/>
              <a:buChar char="Ø"/>
            </a:pPr>
            <a:r>
              <a:rPr lang="en-IN" sz="2200" dirty="0"/>
              <a:t>It would take a huge amount of parameters to characterize the network. </a:t>
            </a:r>
          </a:p>
        </p:txBody>
      </p:sp>
    </p:spTree>
    <p:extLst>
      <p:ext uri="{BB962C8B-B14F-4D97-AF65-F5344CB8AC3E}">
        <p14:creationId xmlns:p14="http://schemas.microsoft.com/office/powerpoint/2010/main" val="1746769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Layers of CNN</a:t>
            </a:r>
          </a:p>
        </p:txBody>
      </p:sp>
      <p:sp>
        <p:nvSpPr>
          <p:cNvPr id="3" name="Content Placeholder 2"/>
          <p:cNvSpPr>
            <a:spLocks noGrp="1"/>
          </p:cNvSpPr>
          <p:nvPr>
            <p:ph sz="half" idx="1"/>
          </p:nvPr>
        </p:nvSpPr>
        <p:spPr/>
        <p:txBody>
          <a:bodyPr>
            <a:normAutofit/>
          </a:bodyPr>
          <a:lstStyle/>
          <a:p>
            <a:r>
              <a:rPr lang="en-IN" sz="2200" dirty="0">
                <a:solidFill>
                  <a:schemeClr val="tx1"/>
                </a:solidFill>
              </a:rPr>
              <a:t>CNN has multiple hidden layers that help in extracting information from an image.</a:t>
            </a:r>
          </a:p>
          <a:p>
            <a:pPr marL="0" indent="0">
              <a:buNone/>
            </a:pPr>
            <a:endParaRPr lang="en-IN" sz="2200" dirty="0">
              <a:solidFill>
                <a:schemeClr val="tx1"/>
              </a:solidFill>
            </a:endParaRPr>
          </a:p>
          <a:p>
            <a:pPr marL="800100" lvl="1" indent="-342900">
              <a:buFont typeface="+mj-lt"/>
              <a:buAutoNum type="arabicPeriod"/>
            </a:pPr>
            <a:r>
              <a:rPr lang="en-IN" sz="2200" dirty="0">
                <a:solidFill>
                  <a:schemeClr val="tx1"/>
                </a:solidFill>
              </a:rPr>
              <a:t>Convolution layer</a:t>
            </a:r>
          </a:p>
          <a:p>
            <a:pPr marL="800100" lvl="1" indent="-342900">
              <a:buFont typeface="+mj-lt"/>
              <a:buAutoNum type="arabicPeriod"/>
            </a:pPr>
            <a:r>
              <a:rPr lang="en-IN" sz="2200" dirty="0">
                <a:solidFill>
                  <a:schemeClr val="tx1"/>
                </a:solidFill>
              </a:rPr>
              <a:t>Activation layer</a:t>
            </a:r>
          </a:p>
          <a:p>
            <a:pPr marL="800100" lvl="1" indent="-342900">
              <a:buFont typeface="+mj-lt"/>
              <a:buAutoNum type="arabicPeriod"/>
            </a:pPr>
            <a:r>
              <a:rPr lang="en-IN" sz="2200" dirty="0">
                <a:solidFill>
                  <a:schemeClr val="tx1"/>
                </a:solidFill>
              </a:rPr>
              <a:t>Subsampling / Pooling layer</a:t>
            </a:r>
          </a:p>
          <a:p>
            <a:pPr marL="800100" lvl="1" indent="-342900">
              <a:buFont typeface="+mj-lt"/>
              <a:buAutoNum type="arabicPeriod"/>
            </a:pPr>
            <a:r>
              <a:rPr lang="en-IN" sz="2200" dirty="0">
                <a:solidFill>
                  <a:schemeClr val="tx1"/>
                </a:solidFill>
              </a:rPr>
              <a:t>Fully connected layer</a:t>
            </a:r>
          </a:p>
        </p:txBody>
      </p:sp>
    </p:spTree>
    <p:extLst>
      <p:ext uri="{BB962C8B-B14F-4D97-AF65-F5344CB8AC3E}">
        <p14:creationId xmlns:p14="http://schemas.microsoft.com/office/powerpoint/2010/main" val="33874680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Intuition behind Convolutions</a:t>
            </a:r>
          </a:p>
        </p:txBody>
      </p:sp>
      <p:sp>
        <p:nvSpPr>
          <p:cNvPr id="3" name="Content Placeholder 2"/>
          <p:cNvSpPr>
            <a:spLocks noGrp="1"/>
          </p:cNvSpPr>
          <p:nvPr>
            <p:ph sz="half" idx="1"/>
          </p:nvPr>
        </p:nvSpPr>
        <p:spPr/>
        <p:txBody>
          <a:bodyPr>
            <a:normAutofit/>
          </a:bodyPr>
          <a:lstStyle/>
          <a:p>
            <a:r>
              <a:rPr lang="en-IN" sz="2200" dirty="0">
                <a:solidFill>
                  <a:schemeClr val="tx1"/>
                </a:solidFill>
              </a:rPr>
              <a:t>Different edge detection filters applied on input Image</a:t>
            </a:r>
          </a:p>
        </p:txBody>
      </p:sp>
      <p:pic>
        <p:nvPicPr>
          <p:cNvPr id="4" name="Picture 3" descr="An Intuitive Explanation of Convolutional Neural Networks – the ...">
            <a:extLst>
              <a:ext uri="{FF2B5EF4-FFF2-40B4-BE49-F238E27FC236}">
                <a16:creationId xmlns:a16="http://schemas.microsoft.com/office/drawing/2014/main" id="{06EF462E-567F-41FF-9684-EA816AA660A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49417" y="2402567"/>
            <a:ext cx="6904383" cy="390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881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endParaRPr lang="en-IN" dirty="0"/>
          </a:p>
        </p:txBody>
      </p:sp>
      <p:sp>
        <p:nvSpPr>
          <p:cNvPr id="3" name="Content Placeholder 2"/>
          <p:cNvSpPr>
            <a:spLocks noGrp="1"/>
          </p:cNvSpPr>
          <p:nvPr>
            <p:ph sz="half" idx="1"/>
          </p:nvPr>
        </p:nvSpPr>
        <p:spPr/>
        <p:txBody>
          <a:bodyPr>
            <a:normAutofit/>
          </a:bodyPr>
          <a:lstStyle/>
          <a:p>
            <a:pPr marL="0" indent="0">
              <a:buNone/>
            </a:pPr>
            <a:r>
              <a:rPr lang="en-IN" sz="2200" dirty="0">
                <a:solidFill>
                  <a:schemeClr val="tx1"/>
                </a:solidFill>
              </a:rPr>
              <a:t>Step-1: Overlay the filter to the input, perform element wise multiplication, and add the result.</a:t>
            </a:r>
          </a:p>
        </p:txBody>
      </p:sp>
      <p:pic>
        <p:nvPicPr>
          <p:cNvPr id="5" name="Picture 4" descr="Student Notes: Convolutional Neural Networks (CNN) Introduction ...">
            <a:extLst>
              <a:ext uri="{FF2B5EF4-FFF2-40B4-BE49-F238E27FC236}">
                <a16:creationId xmlns:a16="http://schemas.microsoft.com/office/drawing/2014/main" id="{01125A78-3D17-4563-8303-FABEDC34C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491" y="2341342"/>
            <a:ext cx="8196963" cy="344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1233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endParaRPr lang="en-IN" dirty="0"/>
          </a:p>
        </p:txBody>
      </p:sp>
      <p:sp>
        <p:nvSpPr>
          <p:cNvPr id="3" name="Content Placeholder 2"/>
          <p:cNvSpPr>
            <a:spLocks noGrp="1"/>
          </p:cNvSpPr>
          <p:nvPr>
            <p:ph sz="half" idx="1"/>
          </p:nvPr>
        </p:nvSpPr>
        <p:spPr/>
        <p:txBody>
          <a:bodyPr>
            <a:normAutofit/>
          </a:bodyPr>
          <a:lstStyle/>
          <a:p>
            <a:pPr marL="0" indent="0">
              <a:buNone/>
            </a:pPr>
            <a:r>
              <a:rPr lang="en-IN" sz="2200" dirty="0">
                <a:solidFill>
                  <a:schemeClr val="tx1"/>
                </a:solidFill>
              </a:rPr>
              <a:t>Step-2: Move the overlay right one position (or according to the stride setting), and do the same calculation in step1. Repeat this.</a:t>
            </a:r>
          </a:p>
        </p:txBody>
      </p:sp>
      <p:pic>
        <p:nvPicPr>
          <p:cNvPr id="5" name="Picture 4" descr="Convolution Operation 2">
            <a:extLst>
              <a:ext uri="{FF2B5EF4-FFF2-40B4-BE49-F238E27FC236}">
                <a16:creationId xmlns:a16="http://schemas.microsoft.com/office/drawing/2014/main" id="{D498F420-FDD6-4293-A5E0-E7D41D933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202" y="2602293"/>
            <a:ext cx="69151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316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Stride</a:t>
            </a:r>
            <a:endParaRPr lang="en-IN" dirty="0"/>
          </a:p>
        </p:txBody>
      </p:sp>
      <p:sp>
        <p:nvSpPr>
          <p:cNvPr id="3" name="Content Placeholder 2"/>
          <p:cNvSpPr>
            <a:spLocks noGrp="1"/>
          </p:cNvSpPr>
          <p:nvPr>
            <p:ph sz="half" idx="1"/>
          </p:nvPr>
        </p:nvSpPr>
        <p:spPr/>
        <p:txBody>
          <a:bodyPr>
            <a:normAutofit/>
          </a:bodyPr>
          <a:lstStyle/>
          <a:p>
            <a:r>
              <a:rPr lang="en-IN" sz="2200" dirty="0">
                <a:solidFill>
                  <a:schemeClr val="tx1"/>
                </a:solidFill>
              </a:rPr>
              <a:t>Stride governs how many cells the filter is moved in the input to calculate the next cell in the result.</a:t>
            </a:r>
          </a:p>
        </p:txBody>
      </p:sp>
      <p:pic>
        <p:nvPicPr>
          <p:cNvPr id="4" name="Picture 3" descr="Stride">
            <a:extLst>
              <a:ext uri="{FF2B5EF4-FFF2-40B4-BE49-F238E27FC236}">
                <a16:creationId xmlns:a16="http://schemas.microsoft.com/office/drawing/2014/main" id="{A06BF597-F4B4-4F17-B534-A109EC64D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759" y="2791161"/>
            <a:ext cx="8006815" cy="338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425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No Padding</a:t>
            </a:r>
            <a:endParaRPr lang="en-IN" dirty="0"/>
          </a:p>
        </p:txBody>
      </p:sp>
      <p:sp>
        <p:nvSpPr>
          <p:cNvPr id="3" name="Content Placeholder 2"/>
          <p:cNvSpPr>
            <a:spLocks noGrp="1"/>
          </p:cNvSpPr>
          <p:nvPr>
            <p:ph sz="half" idx="1"/>
          </p:nvPr>
        </p:nvSpPr>
        <p:spPr/>
        <p:txBody>
          <a:bodyPr>
            <a:normAutofit/>
          </a:bodyPr>
          <a:lstStyle/>
          <a:p>
            <a:r>
              <a:rPr lang="en-IN" sz="2200" dirty="0">
                <a:solidFill>
                  <a:schemeClr val="tx1"/>
                </a:solidFill>
              </a:rPr>
              <a:t>The conv operation without padding results in the output smaller in size compared to the input</a:t>
            </a:r>
          </a:p>
          <a:p>
            <a:r>
              <a:rPr lang="en-IN" sz="2200" dirty="0">
                <a:solidFill>
                  <a:schemeClr val="tx1"/>
                </a:solidFill>
              </a:rPr>
              <a:t>It is not possible to apply convolution on the borders of the image</a:t>
            </a:r>
          </a:p>
          <a:p>
            <a:endParaRPr lang="en-IN" sz="2200" dirty="0">
              <a:solidFill>
                <a:schemeClr val="tx1"/>
              </a:solidFill>
            </a:endParaRPr>
          </a:p>
        </p:txBody>
      </p:sp>
      <p:pic>
        <p:nvPicPr>
          <p:cNvPr id="4" name="Picture 3" descr="Convolution Operation 2">
            <a:extLst>
              <a:ext uri="{FF2B5EF4-FFF2-40B4-BE49-F238E27FC236}">
                <a16:creationId xmlns:a16="http://schemas.microsoft.com/office/drawing/2014/main" id="{57A91B23-2FFE-4DAB-A372-5089F3444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416" y="3126012"/>
            <a:ext cx="69151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0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a:t>
            </a:r>
            <a:r>
              <a:rPr lang="en-IN" b="1" dirty="0"/>
              <a:t>Logic and Rules-Based Approach</a:t>
            </a:r>
          </a:p>
        </p:txBody>
      </p:sp>
      <p:pic>
        <p:nvPicPr>
          <p:cNvPr id="4" name="Content Placeholder 3">
            <a:extLst>
              <a:ext uri="{FF2B5EF4-FFF2-40B4-BE49-F238E27FC236}">
                <a16:creationId xmlns:a16="http://schemas.microsoft.com/office/drawing/2014/main" id="{41E5C8DE-7C88-4D59-B464-DB8DCDCC88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4434" y="2475147"/>
            <a:ext cx="2743200" cy="2743200"/>
          </a:xfrm>
          <a:prstGeom prst="rect">
            <a:avLst/>
          </a:prstGeom>
        </p:spPr>
      </p:pic>
      <p:sp>
        <p:nvSpPr>
          <p:cNvPr id="6" name="Content Placeholder 2">
            <a:extLst>
              <a:ext uri="{FF2B5EF4-FFF2-40B4-BE49-F238E27FC236}">
                <a16:creationId xmlns:a16="http://schemas.microsoft.com/office/drawing/2014/main" id="{0E19A00A-55B5-4D3C-956C-67D3B1190C5A}"/>
              </a:ext>
            </a:extLst>
          </p:cNvPr>
          <p:cNvSpPr txBox="1">
            <a:spLocks/>
          </p:cNvSpPr>
          <p:nvPr/>
        </p:nvSpPr>
        <p:spPr>
          <a:xfrm>
            <a:off x="3657602" y="2475147"/>
            <a:ext cx="7696199" cy="3472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lang="en-US" sz="1600" kern="120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en-US" sz="1400" kern="1200" smtClean="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en-US" sz="1200" kern="1200" smtClean="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en-US" sz="1100" kern="1200" smtClean="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en-US"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IN" sz="2200" dirty="0">
                <a:solidFill>
                  <a:schemeClr val="tx1"/>
                </a:solidFill>
              </a:rPr>
              <a:t>It takes lot of time to list out all the rules.</a:t>
            </a:r>
          </a:p>
          <a:p>
            <a:pPr>
              <a:lnSpc>
                <a:spcPct val="100000"/>
              </a:lnSpc>
              <a:buFont typeface="Wingdings" panose="05000000000000000000" pitchFamily="2" charset="2"/>
              <a:buChar char="ü"/>
            </a:pPr>
            <a:r>
              <a:rPr lang="en-IN" sz="2200" dirty="0">
                <a:solidFill>
                  <a:schemeClr val="tx1"/>
                </a:solidFill>
              </a:rPr>
              <a:t>Changing rules is tedious.</a:t>
            </a:r>
          </a:p>
          <a:p>
            <a:pPr>
              <a:lnSpc>
                <a:spcPct val="100000"/>
              </a:lnSpc>
              <a:buFont typeface="Wingdings" panose="05000000000000000000" pitchFamily="2" charset="2"/>
              <a:buChar char="ü"/>
            </a:pPr>
            <a:r>
              <a:rPr lang="en-IN" sz="2200" dirty="0">
                <a:solidFill>
                  <a:schemeClr val="tx1"/>
                </a:solidFill>
              </a:rPr>
              <a:t>As the list of rules grows, it becomes too difficult to manage and has a lot of redundancies.</a:t>
            </a:r>
          </a:p>
          <a:p>
            <a:pPr>
              <a:lnSpc>
                <a:spcPct val="100000"/>
              </a:lnSpc>
              <a:buFont typeface="Wingdings" panose="05000000000000000000" pitchFamily="2" charset="2"/>
              <a:buChar char="ü"/>
            </a:pPr>
            <a:r>
              <a:rPr lang="en-IN" sz="2200" dirty="0">
                <a:solidFill>
                  <a:schemeClr val="tx1"/>
                </a:solidFill>
              </a:rPr>
              <a:t>The person who wrote the initial rules for you leaves, and you have to spend time and resources to catch up on the long list of rules.</a:t>
            </a:r>
          </a:p>
        </p:txBody>
      </p:sp>
    </p:spTree>
    <p:extLst>
      <p:ext uri="{BB962C8B-B14F-4D97-AF65-F5344CB8AC3E}">
        <p14:creationId xmlns:p14="http://schemas.microsoft.com/office/powerpoint/2010/main" val="142866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Padding</a:t>
            </a:r>
            <a:endParaRPr lang="en-IN" dirty="0"/>
          </a:p>
        </p:txBody>
      </p:sp>
      <p:sp>
        <p:nvSpPr>
          <p:cNvPr id="3" name="Content Placeholder 2"/>
          <p:cNvSpPr>
            <a:spLocks noGrp="1"/>
          </p:cNvSpPr>
          <p:nvPr>
            <p:ph sz="half" idx="1"/>
          </p:nvPr>
        </p:nvSpPr>
        <p:spPr/>
        <p:txBody>
          <a:bodyPr>
            <a:normAutofit/>
          </a:bodyPr>
          <a:lstStyle/>
          <a:p>
            <a:r>
              <a:rPr lang="en-IN" sz="2200" dirty="0">
                <a:solidFill>
                  <a:schemeClr val="tx1"/>
                </a:solidFill>
              </a:rPr>
              <a:t>Allows to retain the input size after convolution operation.</a:t>
            </a:r>
          </a:p>
          <a:p>
            <a:r>
              <a:rPr lang="en-IN" sz="2200" dirty="0">
                <a:solidFill>
                  <a:schemeClr val="tx1"/>
                </a:solidFill>
              </a:rPr>
              <a:t>Allows to extract information from the borders. </a:t>
            </a:r>
          </a:p>
          <a:p>
            <a:r>
              <a:rPr lang="en-IN" sz="2200" dirty="0">
                <a:solidFill>
                  <a:schemeClr val="tx1"/>
                </a:solidFill>
              </a:rPr>
              <a:t>As the size is retained allows more deeper layers </a:t>
            </a:r>
          </a:p>
        </p:txBody>
      </p:sp>
      <p:grpSp>
        <p:nvGrpSpPr>
          <p:cNvPr id="7" name="Group 6"/>
          <p:cNvGrpSpPr/>
          <p:nvPr/>
        </p:nvGrpSpPr>
        <p:grpSpPr>
          <a:xfrm>
            <a:off x="1035641" y="3275158"/>
            <a:ext cx="9425258" cy="3141473"/>
            <a:chOff x="1035641" y="3275158"/>
            <a:chExt cx="9425258" cy="3141473"/>
          </a:xfrm>
        </p:grpSpPr>
        <p:pic>
          <p:nvPicPr>
            <p:cNvPr id="4" name="Picture 3" descr="004 CNN Padding | Master Data Science">
              <a:extLst>
                <a:ext uri="{FF2B5EF4-FFF2-40B4-BE49-F238E27FC236}">
                  <a16:creationId xmlns:a16="http://schemas.microsoft.com/office/drawing/2014/main" id="{B7A0C6F8-8DB3-4691-B771-92C29615C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41" y="3275158"/>
              <a:ext cx="9425258" cy="2901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D257E13-2DBB-4033-AE4F-FEB91FC32F9B}"/>
                </a:ext>
              </a:extLst>
            </p:cNvPr>
            <p:cNvPicPr>
              <a:picLocks noChangeAspect="1"/>
            </p:cNvPicPr>
            <p:nvPr/>
          </p:nvPicPr>
          <p:blipFill>
            <a:blip r:embed="rId3"/>
            <a:stretch>
              <a:fillRect/>
            </a:stretch>
          </p:blipFill>
          <p:spPr>
            <a:xfrm>
              <a:off x="5305425" y="5464131"/>
              <a:ext cx="1581150" cy="952500"/>
            </a:xfrm>
            <a:prstGeom prst="rect">
              <a:avLst/>
            </a:prstGeom>
          </p:spPr>
        </p:pic>
      </p:grpSp>
    </p:spTree>
    <p:extLst>
      <p:ext uri="{BB962C8B-B14F-4D97-AF65-F5344CB8AC3E}">
        <p14:creationId xmlns:p14="http://schemas.microsoft.com/office/powerpoint/2010/main" val="1959194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a:t>
            </a:r>
            <a:endParaRPr lang="en-IN" dirty="0"/>
          </a:p>
        </p:txBody>
      </p:sp>
      <p:sp>
        <p:nvSpPr>
          <p:cNvPr id="3" name="Content Placeholder 2"/>
          <p:cNvSpPr>
            <a:spLocks noGrp="1"/>
          </p:cNvSpPr>
          <p:nvPr>
            <p:ph sz="half" idx="1"/>
          </p:nvPr>
        </p:nvSpPr>
        <p:spPr/>
        <p:txBody>
          <a:bodyPr>
            <a:normAutofit/>
          </a:bodyPr>
          <a:lstStyle/>
          <a:p>
            <a:r>
              <a:rPr lang="en-IN" sz="2200" dirty="0">
                <a:solidFill>
                  <a:schemeClr val="tx1"/>
                </a:solidFill>
              </a:rPr>
              <a:t>How to determine output dimension of the convolution layer..?</a:t>
            </a:r>
          </a:p>
        </p:txBody>
      </p:sp>
      <p:pic>
        <p:nvPicPr>
          <p:cNvPr id="4" name="Content Placeholder 6">
            <a:extLst>
              <a:ext uri="{FF2B5EF4-FFF2-40B4-BE49-F238E27FC236}">
                <a16:creationId xmlns:a16="http://schemas.microsoft.com/office/drawing/2014/main" id="{661A7610-4535-44A1-BB8A-85363568ECF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863628" y="2532855"/>
            <a:ext cx="6891527" cy="3749879"/>
          </a:xfrm>
          <a:prstGeom prst="rect">
            <a:avLst/>
          </a:prstGeom>
        </p:spPr>
      </p:pic>
      <p:pic>
        <p:nvPicPr>
          <p:cNvPr id="5" name="Picture 4" descr="Topic DL03: Receptive Field in CNN and the Math behind it | by ...">
            <a:extLst>
              <a:ext uri="{FF2B5EF4-FFF2-40B4-BE49-F238E27FC236}">
                <a16:creationId xmlns:a16="http://schemas.microsoft.com/office/drawing/2014/main" id="{CE6F8D02-20A3-4460-A526-BA4E1EDA9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17" y="2971589"/>
            <a:ext cx="4129088" cy="287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460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Multiple filters</a:t>
            </a:r>
            <a:endParaRPr lang="en-IN" dirty="0"/>
          </a:p>
        </p:txBody>
      </p:sp>
      <p:sp>
        <p:nvSpPr>
          <p:cNvPr id="3" name="Content Placeholder 2"/>
          <p:cNvSpPr>
            <a:spLocks noGrp="1"/>
          </p:cNvSpPr>
          <p:nvPr>
            <p:ph sz="half" idx="1"/>
          </p:nvPr>
        </p:nvSpPr>
        <p:spPr/>
        <p:txBody>
          <a:bodyPr>
            <a:normAutofit/>
          </a:bodyPr>
          <a:lstStyle/>
          <a:p>
            <a:r>
              <a:rPr lang="en-IN" sz="2200" dirty="0">
                <a:solidFill>
                  <a:schemeClr val="tx1"/>
                </a:solidFill>
              </a:rPr>
              <a:t>Each filter learns different sets of features</a:t>
            </a:r>
          </a:p>
        </p:txBody>
      </p:sp>
      <p:pic>
        <p:nvPicPr>
          <p:cNvPr id="4" name="Picture 3" descr="Feature Map">
            <a:extLst>
              <a:ext uri="{FF2B5EF4-FFF2-40B4-BE49-F238E27FC236}">
                <a16:creationId xmlns:a16="http://schemas.microsoft.com/office/drawing/2014/main" id="{13821673-B08C-42F7-BD8F-9C9B70C16264}"/>
              </a:ext>
            </a:extLst>
          </p:cNvPr>
          <p:cNvPicPr>
            <a:picLocks noGrp="1"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18324" y="2264170"/>
            <a:ext cx="7240221" cy="441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716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RGB channels</a:t>
            </a:r>
            <a:endParaRPr lang="en-IN" dirty="0"/>
          </a:p>
        </p:txBody>
      </p:sp>
      <p:pic>
        <p:nvPicPr>
          <p:cNvPr id="4" name="Content Placeholder 3" descr="006 CNN Convolution On RGB Images | Master Data Science">
            <a:extLst>
              <a:ext uri="{FF2B5EF4-FFF2-40B4-BE49-F238E27FC236}">
                <a16:creationId xmlns:a16="http://schemas.microsoft.com/office/drawing/2014/main" id="{1DA1A635-A6A9-48A9-AA59-CFBDE0EE6CA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90665" y="2492403"/>
            <a:ext cx="9010669" cy="301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390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RGB channels</a:t>
            </a:r>
            <a:endParaRPr lang="en-IN" dirty="0"/>
          </a:p>
        </p:txBody>
      </p:sp>
      <p:pic>
        <p:nvPicPr>
          <p:cNvPr id="4" name="Content Placeholder 3">
            <a:extLst>
              <a:ext uri="{FF2B5EF4-FFF2-40B4-BE49-F238E27FC236}">
                <a16:creationId xmlns:a16="http://schemas.microsoft.com/office/drawing/2014/main" id="{DECB49C6-EBE6-491C-B2BC-31C22247869E}"/>
              </a:ext>
            </a:extLst>
          </p:cNvPr>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9010" y="1442423"/>
            <a:ext cx="9440214" cy="531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2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Operation: RGB Multiple filters</a:t>
            </a:r>
            <a:endParaRPr lang="en-IN" dirty="0"/>
          </a:p>
        </p:txBody>
      </p:sp>
      <p:pic>
        <p:nvPicPr>
          <p:cNvPr id="4" name="Content Placeholder 3" descr="Convolution with Multiple Filters">
            <a:extLst>
              <a:ext uri="{FF2B5EF4-FFF2-40B4-BE49-F238E27FC236}">
                <a16:creationId xmlns:a16="http://schemas.microsoft.com/office/drawing/2014/main" id="{494ABA8C-9524-4057-A189-4ED5BA87B1E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41401" y="2023917"/>
            <a:ext cx="7875431" cy="377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2909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 + Activation Operation</a:t>
            </a:r>
          </a:p>
        </p:txBody>
      </p:sp>
      <p:pic>
        <p:nvPicPr>
          <p:cNvPr id="4" name="Picture 3" descr="relu">
            <a:extLst>
              <a:ext uri="{FF2B5EF4-FFF2-40B4-BE49-F238E27FC236}">
                <a16:creationId xmlns:a16="http://schemas.microsoft.com/office/drawing/2014/main" id="{62066B8D-28D2-427D-B9CE-E9EBD0F1FCD1}"/>
              </a:ext>
            </a:extLst>
          </p:cNvPr>
          <p:cNvPicPr/>
          <p:nvPr/>
        </p:nvPicPr>
        <p:blipFill rotWithShape="1">
          <a:blip r:embed="rId2">
            <a:extLst>
              <a:ext uri="{28A0092B-C50C-407E-A947-70E740481C1C}">
                <a14:useLocalDpi xmlns:a14="http://schemas.microsoft.com/office/drawing/2010/main" val="0"/>
              </a:ext>
            </a:extLst>
          </a:blip>
          <a:srcRect t="1" b="244"/>
          <a:stretch/>
        </p:blipFill>
        <p:spPr bwMode="auto">
          <a:xfrm>
            <a:off x="735899" y="2088293"/>
            <a:ext cx="2587317" cy="2681413"/>
          </a:xfrm>
          <a:prstGeom prst="rect">
            <a:avLst/>
          </a:prstGeom>
          <a:noFill/>
          <a:ln>
            <a:noFill/>
          </a:ln>
        </p:spPr>
      </p:pic>
      <p:pic>
        <p:nvPicPr>
          <p:cNvPr id="5" name="Picture 4" descr="Rectified Feature Map">
            <a:extLst>
              <a:ext uri="{FF2B5EF4-FFF2-40B4-BE49-F238E27FC236}">
                <a16:creationId xmlns:a16="http://schemas.microsoft.com/office/drawing/2014/main" id="{522DC29F-664E-4559-AC25-4B1A21309DB2}"/>
              </a:ext>
            </a:extLst>
          </p:cNvPr>
          <p:cNvPicPr>
            <a:picLocks noGrp="1"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55838" y="1964822"/>
            <a:ext cx="7703295" cy="3297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a:extLst>
              <a:ext uri="{FF2B5EF4-FFF2-40B4-BE49-F238E27FC236}">
                <a16:creationId xmlns:a16="http://schemas.microsoft.com/office/drawing/2014/main" id="{80AC0BBD-E6FE-45A1-8CBA-03CB5FFE148E}"/>
              </a:ext>
            </a:extLst>
          </p:cNvPr>
          <p:cNvSpPr txBox="1"/>
          <p:nvPr/>
        </p:nvSpPr>
        <p:spPr>
          <a:xfrm>
            <a:off x="948902" y="4893178"/>
            <a:ext cx="216130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err="1">
                <a:solidFill>
                  <a:srgbClr val="C00000"/>
                </a:solidFill>
              </a:rPr>
              <a:t>ReLU</a:t>
            </a:r>
            <a:endParaRPr lang="en-IN" b="1" dirty="0">
              <a:solidFill>
                <a:srgbClr val="C00000"/>
              </a:solidFill>
            </a:endParaRPr>
          </a:p>
        </p:txBody>
      </p:sp>
    </p:spTree>
    <p:extLst>
      <p:ext uri="{BB962C8B-B14F-4D97-AF65-F5344CB8AC3E}">
        <p14:creationId xmlns:p14="http://schemas.microsoft.com/office/powerpoint/2010/main" val="15444951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Pooling Operation</a:t>
            </a:r>
          </a:p>
        </p:txBody>
      </p:sp>
      <p:pic>
        <p:nvPicPr>
          <p:cNvPr id="4" name="Picture 3" descr="Convolutional Neural Networks : The Theory - Bouvet Norge">
            <a:extLst>
              <a:ext uri="{FF2B5EF4-FFF2-40B4-BE49-F238E27FC236}">
                <a16:creationId xmlns:a16="http://schemas.microsoft.com/office/drawing/2014/main" id="{9BCD8DF2-53ED-4B46-B0B6-3B24877C193F}"/>
              </a:ext>
            </a:extLst>
          </p:cNvPr>
          <p:cNvPicPr>
            <a:picLocks noGrp="1"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52244"/>
            <a:ext cx="6858000" cy="2786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oling-layer.">
            <a:extLst>
              <a:ext uri="{FF2B5EF4-FFF2-40B4-BE49-F238E27FC236}">
                <a16:creationId xmlns:a16="http://schemas.microsoft.com/office/drawing/2014/main" id="{29ED5CE0-5779-4214-A507-FDAFD3742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601" y="3914745"/>
            <a:ext cx="7121869" cy="244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136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Flatten layer</a:t>
            </a:r>
          </a:p>
        </p:txBody>
      </p:sp>
      <p:pic>
        <p:nvPicPr>
          <p:cNvPr id="6" name="Picture 2" descr="Convolutional Neural Networks (CNN): Step 3 - Flattening - Blogs ...">
            <a:extLst>
              <a:ext uri="{FF2B5EF4-FFF2-40B4-BE49-F238E27FC236}">
                <a16:creationId xmlns:a16="http://schemas.microsoft.com/office/drawing/2014/main" id="{27593A10-613A-45BA-B3A1-66A2BB73B58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70469" y="2044066"/>
            <a:ext cx="7833828" cy="374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675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Architecture of CNN</a:t>
            </a:r>
          </a:p>
        </p:txBody>
      </p:sp>
      <p:pic>
        <p:nvPicPr>
          <p:cNvPr id="4" name="Picture 2" descr="A Comprehensive Guide to Convolutional Neural Networks — the ELI5 ...">
            <a:extLst>
              <a:ext uri="{FF2B5EF4-FFF2-40B4-BE49-F238E27FC236}">
                <a16:creationId xmlns:a16="http://schemas.microsoft.com/office/drawing/2014/main" id="{A491EA0B-3F4F-4F73-A987-9FAEA2E4893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39402" y="1507659"/>
            <a:ext cx="9543245" cy="5108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06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769735" y="2402237"/>
            <a:ext cx="6422265" cy="2187226"/>
          </a:xfrm>
        </p:spPr>
        <p:txBody>
          <a:bodyPr>
            <a:noAutofit/>
          </a:bodyPr>
          <a:lstStyle/>
          <a:p>
            <a:pPr marL="457200" indent="-457200">
              <a:buFont typeface="Arial" panose="020B0604020202020204" pitchFamily="34" charset="0"/>
              <a:buChar char="•"/>
            </a:pPr>
            <a:r>
              <a:rPr lang="en-IN" sz="1800" dirty="0"/>
              <a:t>Algorithms find patterns in data and infer rules on their own</a:t>
            </a:r>
          </a:p>
          <a:p>
            <a:pPr marL="457200" indent="-457200">
              <a:buFont typeface="Arial" panose="020B0604020202020204" pitchFamily="34" charset="0"/>
              <a:buChar char="•"/>
            </a:pPr>
            <a:r>
              <a:rPr lang="en-IN" sz="1800" dirty="0"/>
              <a:t>“Learn” from data and improve over time</a:t>
            </a:r>
          </a:p>
          <a:p>
            <a:pPr marL="457200" indent="-457200">
              <a:buFont typeface="Arial" panose="020B0604020202020204" pitchFamily="34" charset="0"/>
              <a:buChar char="•"/>
            </a:pPr>
            <a:r>
              <a:rPr lang="en-IN" sz="1800" dirty="0"/>
              <a:t>These patterns can be used for automation or prediction</a:t>
            </a:r>
          </a:p>
          <a:p>
            <a:pPr marL="457200" indent="-457200">
              <a:buFont typeface="Arial" panose="020B0604020202020204" pitchFamily="34" charset="0"/>
              <a:buChar char="•"/>
            </a:pPr>
            <a:r>
              <a:rPr lang="en-IN" sz="1800" dirty="0"/>
              <a:t>ML is the </a:t>
            </a:r>
            <a:r>
              <a:rPr lang="en-IN" sz="1800" b="1" dirty="0"/>
              <a:t>dominant </a:t>
            </a:r>
            <a:r>
              <a:rPr lang="en-IN" sz="1800" dirty="0"/>
              <a:t>mode of AI today</a:t>
            </a:r>
          </a:p>
        </p:txBody>
      </p:sp>
      <p:pic>
        <p:nvPicPr>
          <p:cNvPr id="1026" name="Picture 2" descr="Int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10" y="1157595"/>
            <a:ext cx="5353496" cy="44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70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CNN Learns…?</a:t>
            </a:r>
          </a:p>
        </p:txBody>
      </p:sp>
      <p:pic>
        <p:nvPicPr>
          <p:cNvPr id="4" name="Picture 2" descr="Image result for Features Learned at different Stages of CNN">
            <a:extLst>
              <a:ext uri="{FF2B5EF4-FFF2-40B4-BE49-F238E27FC236}">
                <a16:creationId xmlns:a16="http://schemas.microsoft.com/office/drawing/2014/main" id="{8A9568C2-DA6E-4F8A-BF77-68783AC026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489255" y="1580924"/>
            <a:ext cx="8979723" cy="509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0865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CNN in Python</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496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With Overfitting</a:t>
            </a:r>
          </a:p>
        </p:txBody>
      </p:sp>
      <p:sp>
        <p:nvSpPr>
          <p:cNvPr id="3" name="Content Placeholder 2"/>
          <p:cNvSpPr>
            <a:spLocks noGrp="1"/>
          </p:cNvSpPr>
          <p:nvPr>
            <p:ph sz="half" idx="1"/>
          </p:nvPr>
        </p:nvSpPr>
        <p:spPr/>
        <p:txBody>
          <a:bodyPr>
            <a:normAutofit/>
          </a:bodyPr>
          <a:lstStyle/>
          <a:p>
            <a:pPr fontAlgn="base"/>
            <a:r>
              <a:rPr lang="en-IN" sz="2200" dirty="0">
                <a:solidFill>
                  <a:schemeClr val="tx1"/>
                </a:solidFill>
              </a:rPr>
              <a:t>Large neural nets trained on relatively small datasets can </a:t>
            </a:r>
            <a:r>
              <a:rPr lang="en-IN" sz="2200" dirty="0" err="1">
                <a:solidFill>
                  <a:schemeClr val="tx1"/>
                </a:solidFill>
              </a:rPr>
              <a:t>overfit</a:t>
            </a:r>
            <a:r>
              <a:rPr lang="en-IN" sz="2200" dirty="0">
                <a:solidFill>
                  <a:schemeClr val="tx1"/>
                </a:solidFill>
              </a:rPr>
              <a:t> the training data.</a:t>
            </a:r>
          </a:p>
          <a:p>
            <a:pPr fontAlgn="base"/>
            <a:r>
              <a:rPr lang="en-IN" sz="2200" dirty="0">
                <a:solidFill>
                  <a:schemeClr val="tx1"/>
                </a:solidFill>
              </a:rPr>
              <a:t>This has the effect of the model learning the statistical noise in the training data, which results in poor performance when the model is evaluated on new data, e.g. a test dataset. </a:t>
            </a:r>
          </a:p>
          <a:p>
            <a:pPr fontAlgn="base"/>
            <a:r>
              <a:rPr lang="en-IN" sz="2200" dirty="0">
                <a:solidFill>
                  <a:schemeClr val="tx1"/>
                </a:solidFill>
              </a:rPr>
              <a:t>Generalization error increases due to overfitting.</a:t>
            </a:r>
          </a:p>
        </p:txBody>
      </p:sp>
    </p:spTree>
    <p:extLst>
      <p:ext uri="{BB962C8B-B14F-4D97-AF65-F5344CB8AC3E}">
        <p14:creationId xmlns:p14="http://schemas.microsoft.com/office/powerpoint/2010/main" val="1980607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With Overfitting</a:t>
            </a:r>
          </a:p>
        </p:txBody>
      </p:sp>
      <p:pic>
        <p:nvPicPr>
          <p:cNvPr id="4" name="Picture 2" descr="What is underfitting and overfitting in machine learning and how ...">
            <a:extLst>
              <a:ext uri="{FF2B5EF4-FFF2-40B4-BE49-F238E27FC236}">
                <a16:creationId xmlns:a16="http://schemas.microsoft.com/office/drawing/2014/main" id="{08B6373D-9499-4729-9FA3-C75E2325B45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173916"/>
            <a:ext cx="10515600" cy="365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937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 of Dropout</a:t>
            </a:r>
          </a:p>
        </p:txBody>
      </p:sp>
      <p:sp>
        <p:nvSpPr>
          <p:cNvPr id="3" name="Content Placeholder 2"/>
          <p:cNvSpPr>
            <a:spLocks noGrp="1"/>
          </p:cNvSpPr>
          <p:nvPr>
            <p:ph sz="half" idx="1"/>
          </p:nvPr>
        </p:nvSpPr>
        <p:spPr/>
        <p:txBody>
          <a:bodyPr>
            <a:noAutofit/>
          </a:bodyPr>
          <a:lstStyle/>
          <a:p>
            <a:r>
              <a:rPr lang="en-IN" sz="2200" dirty="0">
                <a:solidFill>
                  <a:schemeClr val="tx1"/>
                </a:solidFill>
              </a:rPr>
              <a:t>Randomly Drop Nodes</a:t>
            </a:r>
          </a:p>
          <a:p>
            <a:r>
              <a:rPr lang="en-IN" sz="2200" dirty="0">
                <a:solidFill>
                  <a:schemeClr val="tx1"/>
                </a:solidFill>
              </a:rPr>
              <a:t>Dropout is a regularization method that approximates training a large number of neural networks with different architectures in parallel.</a:t>
            </a:r>
          </a:p>
          <a:p>
            <a:r>
              <a:rPr lang="en-IN" sz="2200" dirty="0">
                <a:solidFill>
                  <a:schemeClr val="tx1"/>
                </a:solidFill>
              </a:rPr>
              <a:t>During training, some number of layer outputs are randomly ignored or “dropped out.” </a:t>
            </a:r>
          </a:p>
          <a:p>
            <a:r>
              <a:rPr lang="en-IN" sz="2200" dirty="0">
                <a:solidFill>
                  <a:schemeClr val="tx1"/>
                </a:solidFill>
              </a:rPr>
              <a:t>By dropping a unit out, we mean temporarily removing it from the network, along with all its incoming and outgoing connections.</a:t>
            </a:r>
          </a:p>
          <a:p>
            <a:r>
              <a:rPr lang="en-IN" sz="2200" dirty="0">
                <a:solidFill>
                  <a:schemeClr val="tx1"/>
                </a:solidFill>
              </a:rPr>
              <a:t>Dropout simulates a sparse activation from a given layer, which interestingly, in turn, encourages the network to actually learn a sparse representation as a side-effect.</a:t>
            </a:r>
          </a:p>
          <a:p>
            <a:r>
              <a:rPr lang="en-IN" sz="2200" dirty="0">
                <a:solidFill>
                  <a:schemeClr val="tx1"/>
                </a:solidFill>
              </a:rPr>
              <a:t>As such, it may be used as an alternative to activity regularization for encouraging sparse representation</a:t>
            </a:r>
          </a:p>
          <a:p>
            <a:r>
              <a:rPr lang="en-IN" sz="2200" dirty="0">
                <a:solidFill>
                  <a:schemeClr val="tx2"/>
                </a:solidFill>
              </a:rPr>
              <a:t>Dropout: A Simple Way to Prevent Neural Networks from Overfitting, 2014.</a:t>
            </a:r>
          </a:p>
        </p:txBody>
      </p:sp>
    </p:spTree>
    <p:extLst>
      <p:ext uri="{BB962C8B-B14F-4D97-AF65-F5344CB8AC3E}">
        <p14:creationId xmlns:p14="http://schemas.microsoft.com/office/powerpoint/2010/main" val="35917812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 of Dropout</a:t>
            </a:r>
          </a:p>
        </p:txBody>
      </p:sp>
      <p:pic>
        <p:nvPicPr>
          <p:cNvPr id="4" name="Picture 2" descr="Dropout in (Deep) Machine learning | by Amar Budhiraja | Medium">
            <a:extLst>
              <a:ext uri="{FF2B5EF4-FFF2-40B4-BE49-F238E27FC236}">
                <a16:creationId xmlns:a16="http://schemas.microsoft.com/office/drawing/2014/main" id="{66B70EF9-E0B3-4D12-A56F-43105A5A42D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27926" y="1825625"/>
            <a:ext cx="873614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230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Normalization</a:t>
            </a:r>
          </a:p>
        </p:txBody>
      </p:sp>
      <p:sp>
        <p:nvSpPr>
          <p:cNvPr id="3" name="Content Placeholder 2"/>
          <p:cNvSpPr>
            <a:spLocks noGrp="1"/>
          </p:cNvSpPr>
          <p:nvPr>
            <p:ph sz="half" idx="1"/>
          </p:nvPr>
        </p:nvSpPr>
        <p:spPr/>
        <p:txBody>
          <a:bodyPr>
            <a:normAutofit/>
          </a:bodyPr>
          <a:lstStyle/>
          <a:p>
            <a:r>
              <a:rPr lang="en-IN" sz="2200" dirty="0">
                <a:solidFill>
                  <a:schemeClr val="tx1"/>
                </a:solidFill>
              </a:rPr>
              <a:t>Training deep neural networks, e.g. networks with tens of hidden layers, is challenging.</a:t>
            </a:r>
          </a:p>
          <a:p>
            <a:r>
              <a:rPr lang="en-IN" sz="2200" dirty="0">
                <a:solidFill>
                  <a:schemeClr val="tx1"/>
                </a:solidFill>
              </a:rPr>
              <a:t>Training Deep Neural Networks is complicated by the fact that the distribution of each layer’s inputs changes during training, as the parameters of the previous layers change. </a:t>
            </a:r>
          </a:p>
          <a:p>
            <a:r>
              <a:rPr lang="en-IN" sz="2200" dirty="0">
                <a:solidFill>
                  <a:schemeClr val="tx1"/>
                </a:solidFill>
              </a:rPr>
              <a:t>This slows down the training by requiring lower learning rates and careful parameter initialization, and makes it notoriously hard to train models with saturating nonlinearities.</a:t>
            </a:r>
          </a:p>
          <a:p>
            <a:r>
              <a:rPr lang="en-IN" sz="2200" dirty="0">
                <a:solidFill>
                  <a:schemeClr val="tx2"/>
                </a:solidFill>
              </a:rPr>
              <a:t>Batch Normalization: Accelerating Deep Network Training by Reducing Internal Covariate Shift, 2015.</a:t>
            </a:r>
          </a:p>
          <a:p>
            <a:r>
              <a:rPr lang="en-IN" sz="2200" dirty="0">
                <a:solidFill>
                  <a:schemeClr val="tx1"/>
                </a:solidFill>
              </a:rPr>
              <a:t>The authors of the paper introducing batch normalization refer to change in the distribution of inputs during training as “internal covariate shift.”</a:t>
            </a:r>
          </a:p>
        </p:txBody>
      </p:sp>
    </p:spTree>
    <p:extLst>
      <p:ext uri="{BB962C8B-B14F-4D97-AF65-F5344CB8AC3E}">
        <p14:creationId xmlns:p14="http://schemas.microsoft.com/office/powerpoint/2010/main" val="17633011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Batch Normalization</a:t>
            </a:r>
          </a:p>
        </p:txBody>
      </p:sp>
      <p:pic>
        <p:nvPicPr>
          <p:cNvPr id="4" name="Picture 2" descr="TzuTaLin's blog: [Deep Learning] Batch Normalization note">
            <a:extLst>
              <a:ext uri="{FF2B5EF4-FFF2-40B4-BE49-F238E27FC236}">
                <a16:creationId xmlns:a16="http://schemas.microsoft.com/office/drawing/2014/main" id="{2E864E81-5E31-4A88-91FF-B849FF46EF1A}"/>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5297"/>
          <a:stretch/>
        </p:blipFill>
        <p:spPr bwMode="auto">
          <a:xfrm>
            <a:off x="976312" y="1835046"/>
            <a:ext cx="10239375" cy="433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0506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with Deep Neural Networks</a:t>
            </a:r>
          </a:p>
        </p:txBody>
      </p:sp>
      <p:sp>
        <p:nvSpPr>
          <p:cNvPr id="3" name="Content Placeholder 2"/>
          <p:cNvSpPr>
            <a:spLocks noGrp="1"/>
          </p:cNvSpPr>
          <p:nvPr>
            <p:ph sz="half" idx="1"/>
          </p:nvPr>
        </p:nvSpPr>
        <p:spPr/>
        <p:txBody>
          <a:bodyPr>
            <a:normAutofit/>
          </a:bodyPr>
          <a:lstStyle/>
          <a:p>
            <a:r>
              <a:rPr lang="en-IN" sz="2200" dirty="0">
                <a:solidFill>
                  <a:schemeClr val="tx1"/>
                </a:solidFill>
              </a:rPr>
              <a:t>The downside of the Deep / Convolutional Neural Networks (CNN) is that they need enormous amounts of data for training.</a:t>
            </a:r>
          </a:p>
          <a:p>
            <a:r>
              <a:rPr lang="en-IN" sz="2200" dirty="0">
                <a:solidFill>
                  <a:schemeClr val="tx1"/>
                </a:solidFill>
              </a:rPr>
              <a:t>This is usually scarce for most of the real-time applications. </a:t>
            </a:r>
          </a:p>
          <a:p>
            <a:r>
              <a:rPr lang="en-IN" sz="2200" dirty="0">
                <a:solidFill>
                  <a:schemeClr val="tx1"/>
                </a:solidFill>
              </a:rPr>
              <a:t>This problem can be addressed by using Transfer Learning.</a:t>
            </a:r>
          </a:p>
          <a:p>
            <a:r>
              <a:rPr lang="en-IN" sz="2200" dirty="0">
                <a:solidFill>
                  <a:schemeClr val="tx1"/>
                </a:solidFill>
              </a:rPr>
              <a:t>Traditionally Data Augmentation Techniques were also used to increase the size of training data and then train the models for desired task.</a:t>
            </a:r>
          </a:p>
          <a:p>
            <a:r>
              <a:rPr lang="en-IN" sz="2200" dirty="0">
                <a:solidFill>
                  <a:schemeClr val="tx1"/>
                </a:solidFill>
              </a:rPr>
              <a:t>Transfer Learning shows effective results when in comparison with data augmentation techniques.</a:t>
            </a:r>
          </a:p>
        </p:txBody>
      </p:sp>
    </p:spTree>
    <p:extLst>
      <p:ext uri="{BB962C8B-B14F-4D97-AF65-F5344CB8AC3E}">
        <p14:creationId xmlns:p14="http://schemas.microsoft.com/office/powerpoint/2010/main" val="29544179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Regularized NNs</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04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a:t>
            </a:r>
          </a:p>
        </p:txBody>
      </p:sp>
      <p:sp>
        <p:nvSpPr>
          <p:cNvPr id="3" name="Content Placeholder 2"/>
          <p:cNvSpPr>
            <a:spLocks noGrp="1"/>
          </p:cNvSpPr>
          <p:nvPr>
            <p:ph sz="half" idx="1"/>
          </p:nvPr>
        </p:nvSpPr>
        <p:spPr>
          <a:xfrm>
            <a:off x="838200" y="1825625"/>
            <a:ext cx="9143956" cy="4351338"/>
          </a:xfrm>
        </p:spPr>
        <p:txBody>
          <a:bodyPr>
            <a:normAutofit/>
          </a:bodyPr>
          <a:lstStyle/>
          <a:p>
            <a:r>
              <a:rPr lang="en-IN" sz="2400" dirty="0">
                <a:solidFill>
                  <a:schemeClr val="tx1"/>
                </a:solidFill>
              </a:rPr>
              <a:t>Machine Learning is the field of study that </a:t>
            </a:r>
            <a:r>
              <a:rPr lang="en-IN" sz="2400" b="1" dirty="0">
                <a:solidFill>
                  <a:schemeClr val="tx1"/>
                </a:solidFill>
              </a:rPr>
              <a:t>gives computers the ability to learn without being explicitly programmed</a:t>
            </a:r>
            <a:r>
              <a:rPr lang="en-IN" sz="2400" dirty="0">
                <a:solidFill>
                  <a:schemeClr val="tx1"/>
                </a:solidFill>
              </a:rPr>
              <a:t>.</a:t>
            </a:r>
          </a:p>
          <a:p>
            <a:pPr marL="0" indent="0">
              <a:buNone/>
            </a:pPr>
            <a:r>
              <a:rPr lang="en-IN" sz="2400" dirty="0">
                <a:solidFill>
                  <a:schemeClr val="tx1"/>
                </a:solidFill>
              </a:rPr>
              <a:t>							- Arthur Samuel</a:t>
            </a:r>
          </a:p>
          <a:p>
            <a:pPr marL="0" indent="0">
              <a:buNone/>
            </a:pPr>
            <a:endParaRPr lang="en-IN" sz="2400" dirty="0">
              <a:solidFill>
                <a:schemeClr val="tx1"/>
              </a:solidFill>
            </a:endParaRPr>
          </a:p>
          <a:p>
            <a:r>
              <a:rPr lang="en-IN" sz="2400" dirty="0">
                <a:solidFill>
                  <a:schemeClr val="tx1"/>
                </a:solidFill>
              </a:rPr>
              <a:t>A ** (computer program) is said to learn from </a:t>
            </a:r>
            <a:r>
              <a:rPr lang="en-IN" sz="2400" b="1" dirty="0">
                <a:solidFill>
                  <a:schemeClr val="tx1"/>
                </a:solidFill>
              </a:rPr>
              <a:t>experience E </a:t>
            </a:r>
            <a:r>
              <a:rPr lang="en-IN" sz="2400" dirty="0">
                <a:solidFill>
                  <a:schemeClr val="tx1"/>
                </a:solidFill>
              </a:rPr>
              <a:t>with respect to some </a:t>
            </a:r>
            <a:r>
              <a:rPr lang="en-IN" sz="2400" b="1" dirty="0">
                <a:solidFill>
                  <a:schemeClr val="tx1"/>
                </a:solidFill>
              </a:rPr>
              <a:t>class of tasks T</a:t>
            </a:r>
            <a:r>
              <a:rPr lang="en-IN" sz="2400" dirty="0">
                <a:solidFill>
                  <a:schemeClr val="tx1"/>
                </a:solidFill>
              </a:rPr>
              <a:t> and </a:t>
            </a:r>
            <a:r>
              <a:rPr lang="en-IN" sz="2400" b="1" dirty="0">
                <a:solidFill>
                  <a:schemeClr val="tx1"/>
                </a:solidFill>
              </a:rPr>
              <a:t>performance measure P</a:t>
            </a:r>
            <a:r>
              <a:rPr lang="en-IN" sz="2400" dirty="0">
                <a:solidFill>
                  <a:schemeClr val="tx1"/>
                </a:solidFill>
              </a:rPr>
              <a:t>, if its performance at tasks in T, as measured by P, improves with experience E.</a:t>
            </a:r>
          </a:p>
          <a:p>
            <a:pPr marL="0" indent="0">
              <a:buNone/>
            </a:pPr>
            <a:r>
              <a:rPr lang="en-IN" sz="2400" dirty="0">
                <a:solidFill>
                  <a:schemeClr val="tx1"/>
                </a:solidFill>
              </a:rPr>
              <a:t>							- Tom Mitchell </a:t>
            </a:r>
          </a:p>
        </p:txBody>
      </p:sp>
      <p:pic>
        <p:nvPicPr>
          <p:cNvPr id="1026" name="Picture 2" descr="What is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2156" y="1825625"/>
            <a:ext cx="2047742" cy="204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7432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Transfer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Transfer learning is the improvement of learning in a new task through the transfer of knowledge from a related task that has already been learned.</a:t>
            </a:r>
          </a:p>
        </p:txBody>
      </p:sp>
      <p:pic>
        <p:nvPicPr>
          <p:cNvPr id="19458" name="Picture 2" descr="An Ultimate Guide To Transfer Learning In NLP"/>
          <p:cNvPicPr>
            <a:picLocks noChangeAspect="1" noChangeArrowheads="1"/>
          </p:cNvPicPr>
          <p:nvPr/>
        </p:nvPicPr>
        <p:blipFill rotWithShape="1">
          <a:blip r:embed="rId2">
            <a:extLst>
              <a:ext uri="{28A0092B-C50C-407E-A947-70E740481C1C}">
                <a14:useLocalDpi xmlns:a14="http://schemas.microsoft.com/office/drawing/2010/main" val="0"/>
              </a:ext>
            </a:extLst>
          </a:blip>
          <a:srcRect l="14070" t="20194" r="14220"/>
          <a:stretch/>
        </p:blipFill>
        <p:spPr bwMode="auto">
          <a:xfrm>
            <a:off x="2562895" y="2846230"/>
            <a:ext cx="6516709" cy="362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9309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Approaches</a:t>
            </a:r>
          </a:p>
        </p:txBody>
      </p:sp>
      <p:sp>
        <p:nvSpPr>
          <p:cNvPr id="3" name="Content Placeholder 2"/>
          <p:cNvSpPr>
            <a:spLocks noGrp="1"/>
          </p:cNvSpPr>
          <p:nvPr>
            <p:ph sz="half" idx="1"/>
          </p:nvPr>
        </p:nvSpPr>
        <p:spPr/>
        <p:txBody>
          <a:bodyPr>
            <a:normAutofit/>
          </a:bodyPr>
          <a:lstStyle/>
          <a:p>
            <a:r>
              <a:rPr lang="en-IN" sz="2200" dirty="0">
                <a:solidFill>
                  <a:schemeClr val="tx1"/>
                </a:solidFill>
              </a:rPr>
              <a:t>Two common approaches are as follows:</a:t>
            </a:r>
          </a:p>
          <a:p>
            <a:pPr marL="800100" lvl="1" indent="-342900">
              <a:buFont typeface="+mj-lt"/>
              <a:buAutoNum type="arabicPeriod"/>
            </a:pPr>
            <a:r>
              <a:rPr lang="en-IN" sz="2200" dirty="0">
                <a:solidFill>
                  <a:schemeClr val="tx1"/>
                </a:solidFill>
              </a:rPr>
              <a:t>Develop Model Approach</a:t>
            </a:r>
          </a:p>
          <a:p>
            <a:pPr marL="800100" lvl="1" indent="-342900">
              <a:buFont typeface="+mj-lt"/>
              <a:buAutoNum type="arabicPeriod"/>
            </a:pPr>
            <a:r>
              <a:rPr lang="en-IN" sz="2200" dirty="0">
                <a:solidFill>
                  <a:schemeClr val="tx1"/>
                </a:solidFill>
              </a:rPr>
              <a:t>Pre-trained Model Approach</a:t>
            </a:r>
          </a:p>
        </p:txBody>
      </p:sp>
    </p:spTree>
    <p:extLst>
      <p:ext uri="{BB962C8B-B14F-4D97-AF65-F5344CB8AC3E}">
        <p14:creationId xmlns:p14="http://schemas.microsoft.com/office/powerpoint/2010/main" val="17431756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Develop Model Approach</a:t>
            </a:r>
          </a:p>
        </p:txBody>
      </p:sp>
      <p:sp>
        <p:nvSpPr>
          <p:cNvPr id="3" name="Content Placeholder 2"/>
          <p:cNvSpPr>
            <a:spLocks noGrp="1"/>
          </p:cNvSpPr>
          <p:nvPr>
            <p:ph sz="half" idx="1"/>
          </p:nvPr>
        </p:nvSpPr>
        <p:spPr/>
        <p:txBody>
          <a:bodyPr>
            <a:normAutofit/>
          </a:bodyPr>
          <a:lstStyle/>
          <a:p>
            <a:pPr marL="457200" indent="-457200" fontAlgn="base">
              <a:buFont typeface="+mj-lt"/>
              <a:buAutoNum type="arabicPeriod"/>
            </a:pPr>
            <a:r>
              <a:rPr lang="en-IN" sz="2200" b="1" dirty="0">
                <a:solidFill>
                  <a:schemeClr val="tx1"/>
                </a:solidFill>
              </a:rPr>
              <a:t>Select Source Task</a:t>
            </a:r>
            <a:r>
              <a:rPr lang="en-IN" sz="2200" dirty="0">
                <a:solidFill>
                  <a:schemeClr val="tx1"/>
                </a:solidFill>
              </a:rPr>
              <a:t>: You must select a related predictive modeling problem with an abundance of data where there is some relationship in the input data, output data, and/or concepts learned during the mapping from input to output data.</a:t>
            </a:r>
          </a:p>
          <a:p>
            <a:pPr marL="457200" indent="-457200" fontAlgn="base">
              <a:buFont typeface="+mj-lt"/>
              <a:buAutoNum type="arabicPeriod"/>
            </a:pPr>
            <a:r>
              <a:rPr lang="en-IN" sz="2200" b="1" dirty="0">
                <a:solidFill>
                  <a:schemeClr val="tx1"/>
                </a:solidFill>
              </a:rPr>
              <a:t>Develop Source Model</a:t>
            </a:r>
            <a:r>
              <a:rPr lang="en-IN" sz="2200" dirty="0">
                <a:solidFill>
                  <a:schemeClr val="tx1"/>
                </a:solidFill>
              </a:rPr>
              <a:t>: Next, you must develop a skilful model for this first task. The model must be better than a naive model to ensure that some feature learning has been performed.</a:t>
            </a:r>
          </a:p>
          <a:p>
            <a:pPr marL="457200" indent="-457200" fontAlgn="base">
              <a:buFont typeface="+mj-lt"/>
              <a:buAutoNum type="arabicPeriod"/>
            </a:pPr>
            <a:r>
              <a:rPr lang="en-IN" sz="2200" b="1" dirty="0">
                <a:solidFill>
                  <a:schemeClr val="tx1"/>
                </a:solidFill>
              </a:rPr>
              <a:t>Reuse Model</a:t>
            </a:r>
            <a:r>
              <a:rPr lang="en-IN" sz="2200" dirty="0">
                <a:solidFill>
                  <a:schemeClr val="tx1"/>
                </a:solidFill>
              </a:rPr>
              <a:t>: The model fit on the source task can then be used as the starting point for a model on the second task of interest. This may involve using all or parts of the model, depending on the modeling technique used.</a:t>
            </a:r>
          </a:p>
          <a:p>
            <a:pPr marL="457200" indent="-457200" fontAlgn="base">
              <a:buFont typeface="+mj-lt"/>
              <a:buAutoNum type="arabicPeriod"/>
            </a:pPr>
            <a:r>
              <a:rPr lang="en-IN" sz="2200" b="1" dirty="0">
                <a:solidFill>
                  <a:schemeClr val="tx1"/>
                </a:solidFill>
              </a:rPr>
              <a:t>Tune Model</a:t>
            </a:r>
            <a:r>
              <a:rPr lang="en-IN" sz="2200" dirty="0">
                <a:solidFill>
                  <a:schemeClr val="tx1"/>
                </a:solidFill>
              </a:rPr>
              <a:t>.: Optionally, the model may need to be adapted or refined on the input-output pair data available for the task of interest.</a:t>
            </a:r>
          </a:p>
        </p:txBody>
      </p:sp>
    </p:spTree>
    <p:extLst>
      <p:ext uri="{BB962C8B-B14F-4D97-AF65-F5344CB8AC3E}">
        <p14:creationId xmlns:p14="http://schemas.microsoft.com/office/powerpoint/2010/main" val="27715510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Pre-trained Model Approach</a:t>
            </a:r>
          </a:p>
        </p:txBody>
      </p:sp>
      <p:sp>
        <p:nvSpPr>
          <p:cNvPr id="3" name="Content Placeholder 2"/>
          <p:cNvSpPr>
            <a:spLocks noGrp="1"/>
          </p:cNvSpPr>
          <p:nvPr>
            <p:ph sz="half" idx="1"/>
          </p:nvPr>
        </p:nvSpPr>
        <p:spPr/>
        <p:txBody>
          <a:bodyPr>
            <a:normAutofit/>
          </a:bodyPr>
          <a:lstStyle/>
          <a:p>
            <a:pPr marL="457200" indent="-457200" fontAlgn="base">
              <a:buFont typeface="+mj-lt"/>
              <a:buAutoNum type="arabicPeriod"/>
            </a:pPr>
            <a:r>
              <a:rPr lang="en-IN" sz="2200" b="1" dirty="0">
                <a:solidFill>
                  <a:schemeClr val="tx1"/>
                </a:solidFill>
              </a:rPr>
              <a:t>Select Source Model</a:t>
            </a:r>
            <a:r>
              <a:rPr lang="en-IN" sz="2200" dirty="0">
                <a:solidFill>
                  <a:schemeClr val="tx1"/>
                </a:solidFill>
              </a:rPr>
              <a:t>: A pre-trained source model is chosen from available models. Many research institutions release models on large and challenging datasets that may be included in the pool of candidate models from which to choose from.</a:t>
            </a:r>
          </a:p>
          <a:p>
            <a:pPr marL="457200" indent="-457200" fontAlgn="base">
              <a:buFont typeface="+mj-lt"/>
              <a:buAutoNum type="arabicPeriod"/>
            </a:pPr>
            <a:r>
              <a:rPr lang="en-IN" sz="2200" b="1" dirty="0">
                <a:solidFill>
                  <a:schemeClr val="tx1"/>
                </a:solidFill>
              </a:rPr>
              <a:t>Reuse Model</a:t>
            </a:r>
            <a:r>
              <a:rPr lang="en-IN" sz="2200" dirty="0">
                <a:solidFill>
                  <a:schemeClr val="tx1"/>
                </a:solidFill>
              </a:rPr>
              <a:t>: The model pre-trained model can then be used as the starting point for a model on the second task of interest. This may involve using all or parts of the model, depending on the modeling technique used.</a:t>
            </a:r>
          </a:p>
          <a:p>
            <a:pPr marL="457200" indent="-457200" fontAlgn="base">
              <a:buFont typeface="+mj-lt"/>
              <a:buAutoNum type="arabicPeriod"/>
            </a:pPr>
            <a:r>
              <a:rPr lang="en-IN" sz="2200" b="1" dirty="0">
                <a:solidFill>
                  <a:schemeClr val="tx1"/>
                </a:solidFill>
              </a:rPr>
              <a:t>Tune Model</a:t>
            </a:r>
            <a:r>
              <a:rPr lang="en-IN" sz="2200" dirty="0">
                <a:solidFill>
                  <a:schemeClr val="tx1"/>
                </a:solidFill>
              </a:rPr>
              <a:t>: Optionally, the model may need to be adapted or refined on the input-output pair data available for the task of interest.</a:t>
            </a:r>
          </a:p>
          <a:p>
            <a:pPr marL="0" indent="0" fontAlgn="base">
              <a:buNone/>
            </a:pPr>
            <a:endParaRPr lang="en-IN" sz="2200" dirty="0">
              <a:solidFill>
                <a:schemeClr val="tx1"/>
              </a:solidFill>
            </a:endParaRPr>
          </a:p>
          <a:p>
            <a:pPr fontAlgn="base"/>
            <a:r>
              <a:rPr lang="en-IN" sz="2200" dirty="0">
                <a:solidFill>
                  <a:schemeClr val="tx1"/>
                </a:solidFill>
              </a:rPr>
              <a:t>This type of transfer learning is common in the field of deep learning.</a:t>
            </a:r>
          </a:p>
        </p:txBody>
      </p:sp>
    </p:spTree>
    <p:extLst>
      <p:ext uri="{BB962C8B-B14F-4D97-AF65-F5344CB8AC3E}">
        <p14:creationId xmlns:p14="http://schemas.microsoft.com/office/powerpoint/2010/main" val="816942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Transfer Learning Strategies</a:t>
            </a:r>
          </a:p>
        </p:txBody>
      </p:sp>
      <p:pic>
        <p:nvPicPr>
          <p:cNvPr id="4" name="Content Placeholder 3"/>
          <p:cNvPicPr>
            <a:picLocks noGrp="1" noChangeAspect="1"/>
          </p:cNvPicPr>
          <p:nvPr>
            <p:ph sz="half" idx="1"/>
          </p:nvPr>
        </p:nvPicPr>
        <p:blipFill>
          <a:blip r:embed="rId2"/>
          <a:stretch>
            <a:fillRect/>
          </a:stretch>
        </p:blipFill>
        <p:spPr>
          <a:xfrm>
            <a:off x="1635315" y="1503653"/>
            <a:ext cx="8893666" cy="5004296"/>
          </a:xfrm>
          <a:prstGeom prst="rect">
            <a:avLst/>
          </a:prstGeom>
        </p:spPr>
      </p:pic>
    </p:spTree>
    <p:extLst>
      <p:ext uri="{BB962C8B-B14F-4D97-AF65-F5344CB8AC3E}">
        <p14:creationId xmlns:p14="http://schemas.microsoft.com/office/powerpoint/2010/main" val="3576322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Transfer Learning Strategies</a:t>
            </a:r>
          </a:p>
        </p:txBody>
      </p:sp>
      <p:pic>
        <p:nvPicPr>
          <p:cNvPr id="20484" name="Picture 4" descr="Convolutional neural networks: an overview and application in radiology |  Insights into Imaging | Full Text"/>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71222" y="1709716"/>
            <a:ext cx="8509561" cy="483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7311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select a best strategy..?</a:t>
            </a:r>
          </a:p>
        </p:txBody>
      </p:sp>
      <p:pic>
        <p:nvPicPr>
          <p:cNvPr id="4" name="Content Placeholder 3"/>
          <p:cNvPicPr>
            <a:picLocks noGrp="1" noChangeAspect="1"/>
          </p:cNvPicPr>
          <p:nvPr>
            <p:ph sz="half" idx="1"/>
          </p:nvPr>
        </p:nvPicPr>
        <p:blipFill>
          <a:blip r:embed="rId2"/>
          <a:stretch>
            <a:fillRect/>
          </a:stretch>
        </p:blipFill>
        <p:spPr>
          <a:xfrm>
            <a:off x="1200637" y="1696836"/>
            <a:ext cx="9556959" cy="4881565"/>
          </a:xfrm>
          <a:prstGeom prst="rect">
            <a:avLst/>
          </a:prstGeom>
        </p:spPr>
      </p:pic>
    </p:spTree>
    <p:extLst>
      <p:ext uri="{BB962C8B-B14F-4D97-AF65-F5344CB8AC3E}">
        <p14:creationId xmlns:p14="http://schemas.microsoft.com/office/powerpoint/2010/main" val="41458463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ImageNet Large Scale Visual Recognition Challenge</a:t>
            </a:r>
          </a:p>
        </p:txBody>
      </p:sp>
      <p:sp>
        <p:nvSpPr>
          <p:cNvPr id="3" name="Content Placeholder 2"/>
          <p:cNvSpPr>
            <a:spLocks noGrp="1"/>
          </p:cNvSpPr>
          <p:nvPr>
            <p:ph sz="half" idx="1"/>
          </p:nvPr>
        </p:nvSpPr>
        <p:spPr/>
        <p:txBody>
          <a:bodyPr/>
          <a:lstStyle/>
          <a:p>
            <a:r>
              <a:rPr lang="en-IN" sz="2200" dirty="0">
                <a:solidFill>
                  <a:schemeClr val="tx1"/>
                </a:solidFill>
              </a:rPr>
              <a:t>The ImageNet Large Scale Visual Recognition Challenge (ILSVRC) evaluates algorithms for object detection and image classification at large scale.</a:t>
            </a:r>
          </a:p>
          <a:p>
            <a:r>
              <a:rPr lang="en-IN" sz="2200" dirty="0">
                <a:solidFill>
                  <a:schemeClr val="tx1"/>
                </a:solidFill>
              </a:rPr>
              <a:t>Millions of Labelled Images for Training</a:t>
            </a:r>
          </a:p>
          <a:p>
            <a:r>
              <a:rPr lang="en-IN" sz="2200" dirty="0">
                <a:solidFill>
                  <a:schemeClr val="tx1"/>
                </a:solidFill>
              </a:rPr>
              <a:t>1000 Classes &amp; Even more now</a:t>
            </a: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endParaRPr lang="en-IN" sz="2200" dirty="0">
              <a:solidFill>
                <a:schemeClr val="tx1"/>
              </a:solidFill>
            </a:endParaRPr>
          </a:p>
          <a:p>
            <a:r>
              <a:rPr lang="en-IN" sz="2200" dirty="0">
                <a:solidFill>
                  <a:schemeClr val="tx1"/>
                </a:solidFill>
              </a:rPr>
              <a:t>To know more: http://www.image-net.org/challenges/LSVRC/</a:t>
            </a:r>
          </a:p>
          <a:p>
            <a:endParaRPr lang="en-IN" dirty="0">
              <a:solidFill>
                <a:schemeClr val="tx1"/>
              </a:solidFill>
            </a:endParaRPr>
          </a:p>
        </p:txBody>
      </p:sp>
      <p:pic>
        <p:nvPicPr>
          <p:cNvPr id="4" name="Picture 4" descr="Deargen, Won at ILSVRC 2016 (ImageNet Large Scale Visual ...">
            <a:extLst>
              <a:ext uri="{FF2B5EF4-FFF2-40B4-BE49-F238E27FC236}">
                <a16:creationId xmlns:a16="http://schemas.microsoft.com/office/drawing/2014/main" id="{C26C8DC9-D298-4CDD-A134-12581F758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361" y="3151927"/>
            <a:ext cx="6076537" cy="243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713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Alex Net</a:t>
            </a:r>
          </a:p>
        </p:txBody>
      </p:sp>
      <p:pic>
        <p:nvPicPr>
          <p:cNvPr id="4" name="Picture 2" descr="AlexNet - ImageNet Classification with Convolutional Neural Networks">
            <a:extLst>
              <a:ext uri="{FF2B5EF4-FFF2-40B4-BE49-F238E27FC236}">
                <a16:creationId xmlns:a16="http://schemas.microsoft.com/office/drawing/2014/main" id="{89529898-9863-4D7E-8B4D-54EEEF79DBE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11966" y="1658200"/>
            <a:ext cx="8534301" cy="480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3358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VGG Net (16 Layers – VGG16)</a:t>
            </a:r>
          </a:p>
        </p:txBody>
      </p:sp>
      <p:pic>
        <p:nvPicPr>
          <p:cNvPr id="4" name="Picture 2" descr="How to leverage transfer learning using pretrained CNN models ...">
            <a:extLst>
              <a:ext uri="{FF2B5EF4-FFF2-40B4-BE49-F238E27FC236}">
                <a16:creationId xmlns:a16="http://schemas.microsoft.com/office/drawing/2014/main" id="{8AC58200-A436-4218-9A11-337367ADD13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43932" y="1594686"/>
            <a:ext cx="8470369" cy="469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00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Systems</a:t>
            </a:r>
          </a:p>
        </p:txBody>
      </p:sp>
      <p:sp>
        <p:nvSpPr>
          <p:cNvPr id="3" name="Content Placeholder 2"/>
          <p:cNvSpPr>
            <a:spLocks noGrp="1"/>
          </p:cNvSpPr>
          <p:nvPr>
            <p:ph sz="half" idx="1"/>
          </p:nvPr>
        </p:nvSpPr>
        <p:spPr>
          <a:xfrm>
            <a:off x="838201" y="1825625"/>
            <a:ext cx="3446416" cy="4351338"/>
          </a:xfrm>
          <a:effectLst>
            <a:outerShdw blurRad="50800" dist="38100" dir="13500000" algn="b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sz="2000" b="1" dirty="0">
                <a:solidFill>
                  <a:schemeClr val="tx2"/>
                </a:solidFill>
              </a:rPr>
              <a:t>Task (T):</a:t>
            </a:r>
          </a:p>
          <a:p>
            <a:pPr marL="0" indent="0">
              <a:buNone/>
            </a:pPr>
            <a:endParaRPr lang="en-US" sz="2000" dirty="0">
              <a:solidFill>
                <a:schemeClr val="tx1"/>
              </a:solidFill>
            </a:endParaRPr>
          </a:p>
          <a:p>
            <a:pPr lvl="1">
              <a:buFont typeface="Wingdings" panose="05000000000000000000" pitchFamily="2" charset="2"/>
              <a:buChar char="Ø"/>
            </a:pPr>
            <a:r>
              <a:rPr lang="en-US" sz="1800" dirty="0">
                <a:solidFill>
                  <a:schemeClr val="tx1"/>
                </a:solidFill>
              </a:rPr>
              <a:t>Classification</a:t>
            </a:r>
          </a:p>
          <a:p>
            <a:pPr lvl="1">
              <a:buFont typeface="Wingdings" panose="05000000000000000000" pitchFamily="2" charset="2"/>
              <a:buChar char="Ø"/>
            </a:pPr>
            <a:r>
              <a:rPr lang="en-US" sz="1800" dirty="0">
                <a:solidFill>
                  <a:schemeClr val="tx1"/>
                </a:solidFill>
              </a:rPr>
              <a:t>Regression</a:t>
            </a:r>
          </a:p>
          <a:p>
            <a:pPr lvl="1">
              <a:buFont typeface="Wingdings" panose="05000000000000000000" pitchFamily="2" charset="2"/>
              <a:buChar char="Ø"/>
            </a:pPr>
            <a:r>
              <a:rPr lang="en-US" sz="1800" dirty="0">
                <a:solidFill>
                  <a:schemeClr val="tx1"/>
                </a:solidFill>
              </a:rPr>
              <a:t>Transcription</a:t>
            </a:r>
          </a:p>
          <a:p>
            <a:pPr lvl="1">
              <a:buFont typeface="Wingdings" panose="05000000000000000000" pitchFamily="2" charset="2"/>
              <a:buChar char="Ø"/>
            </a:pPr>
            <a:r>
              <a:rPr lang="en-US" sz="1800" dirty="0">
                <a:solidFill>
                  <a:schemeClr val="tx1"/>
                </a:solidFill>
              </a:rPr>
              <a:t>Machine Translation</a:t>
            </a:r>
          </a:p>
          <a:p>
            <a:pPr lvl="1">
              <a:buFont typeface="Wingdings" panose="05000000000000000000" pitchFamily="2" charset="2"/>
              <a:buChar char="Ø"/>
            </a:pPr>
            <a:r>
              <a:rPr lang="en-US" sz="1800" dirty="0">
                <a:solidFill>
                  <a:schemeClr val="tx1"/>
                </a:solidFill>
              </a:rPr>
              <a:t>Captioning</a:t>
            </a:r>
          </a:p>
          <a:p>
            <a:pPr lvl="1">
              <a:buFont typeface="Wingdings" panose="05000000000000000000" pitchFamily="2" charset="2"/>
              <a:buChar char="Ø"/>
            </a:pPr>
            <a:r>
              <a:rPr lang="en-US" sz="1800" dirty="0">
                <a:solidFill>
                  <a:schemeClr val="tx1"/>
                </a:solidFill>
              </a:rPr>
              <a:t>Clustering</a:t>
            </a:r>
          </a:p>
          <a:p>
            <a:pPr lvl="1">
              <a:buFont typeface="Wingdings" panose="05000000000000000000" pitchFamily="2" charset="2"/>
              <a:buChar char="Ø"/>
            </a:pPr>
            <a:r>
              <a:rPr lang="en-US" sz="1800" dirty="0">
                <a:solidFill>
                  <a:schemeClr val="tx1"/>
                </a:solidFill>
              </a:rPr>
              <a:t>Anomaly Detection</a:t>
            </a:r>
          </a:p>
          <a:p>
            <a:pPr lvl="1">
              <a:buFont typeface="Wingdings" panose="05000000000000000000" pitchFamily="2" charset="2"/>
              <a:buChar char="Ø"/>
            </a:pPr>
            <a:r>
              <a:rPr lang="en-US" sz="1800" dirty="0">
                <a:solidFill>
                  <a:schemeClr val="tx1"/>
                </a:solidFill>
              </a:rPr>
              <a:t>De-noising</a:t>
            </a:r>
          </a:p>
        </p:txBody>
      </p:sp>
      <p:sp>
        <p:nvSpPr>
          <p:cNvPr id="6" name="Content Placeholder 2"/>
          <p:cNvSpPr txBox="1">
            <a:spLocks/>
          </p:cNvSpPr>
          <p:nvPr/>
        </p:nvSpPr>
        <p:spPr>
          <a:xfrm>
            <a:off x="4415247" y="1825625"/>
            <a:ext cx="3448593" cy="4351338"/>
          </a:xfrm>
          <a:prstGeom prst="rect">
            <a:avLst/>
          </a:prstGeom>
          <a:effectLst>
            <a:outerShdw blurRad="50800" dist="38100" dir="13500000" algn="b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lang="en-US" sz="1600" kern="120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en-US" sz="1400" kern="1200" smtClean="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en-US" sz="1200" kern="1200" smtClean="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en-US" sz="1100" kern="1200" smtClean="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en-US"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tx2"/>
                </a:solidFill>
              </a:rPr>
              <a:t>Performance Measure (P):</a:t>
            </a:r>
          </a:p>
          <a:p>
            <a:pPr marL="0" indent="0">
              <a:buNone/>
            </a:pPr>
            <a:endParaRPr lang="en-US" sz="2000" b="1" dirty="0">
              <a:solidFill>
                <a:schemeClr val="tx1"/>
              </a:solidFill>
            </a:endParaRPr>
          </a:p>
          <a:p>
            <a:pPr lvl="1">
              <a:buFont typeface="Wingdings" panose="05000000000000000000" pitchFamily="2" charset="2"/>
              <a:buChar char="Ø"/>
            </a:pPr>
            <a:r>
              <a:rPr lang="en-US" sz="1800" dirty="0">
                <a:solidFill>
                  <a:schemeClr val="tx1"/>
                </a:solidFill>
              </a:rPr>
              <a:t>Accuracy</a:t>
            </a:r>
          </a:p>
          <a:p>
            <a:pPr lvl="1">
              <a:buFont typeface="Wingdings" panose="05000000000000000000" pitchFamily="2" charset="2"/>
              <a:buChar char="Ø"/>
            </a:pPr>
            <a:r>
              <a:rPr lang="en-US" sz="1800" dirty="0">
                <a:solidFill>
                  <a:schemeClr val="tx1"/>
                </a:solidFill>
              </a:rPr>
              <a:t>Precision</a:t>
            </a:r>
          </a:p>
          <a:p>
            <a:pPr lvl="1">
              <a:buFont typeface="Wingdings" panose="05000000000000000000" pitchFamily="2" charset="2"/>
              <a:buChar char="Ø"/>
            </a:pPr>
            <a:r>
              <a:rPr lang="en-US" sz="1800" dirty="0">
                <a:solidFill>
                  <a:schemeClr val="tx1"/>
                </a:solidFill>
              </a:rPr>
              <a:t>Recall</a:t>
            </a:r>
          </a:p>
          <a:p>
            <a:pPr lvl="1">
              <a:buFont typeface="Wingdings" panose="05000000000000000000" pitchFamily="2" charset="2"/>
              <a:buChar char="Ø"/>
            </a:pPr>
            <a:r>
              <a:rPr lang="en-US" sz="1800" dirty="0">
                <a:solidFill>
                  <a:schemeClr val="tx1"/>
                </a:solidFill>
              </a:rPr>
              <a:t>F1 Score</a:t>
            </a:r>
          </a:p>
          <a:p>
            <a:pPr lvl="1">
              <a:buFont typeface="Wingdings" panose="05000000000000000000" pitchFamily="2" charset="2"/>
              <a:buChar char="Ø"/>
            </a:pPr>
            <a:r>
              <a:rPr lang="en-US" sz="1800" dirty="0">
                <a:solidFill>
                  <a:schemeClr val="tx1"/>
                </a:solidFill>
              </a:rPr>
              <a:t>Mean Squared Error</a:t>
            </a:r>
          </a:p>
          <a:p>
            <a:pPr lvl="1">
              <a:buFont typeface="Wingdings" panose="05000000000000000000" pitchFamily="2" charset="2"/>
              <a:buChar char="Ø"/>
            </a:pPr>
            <a:r>
              <a:rPr lang="en-US" sz="1800" dirty="0">
                <a:solidFill>
                  <a:schemeClr val="tx1"/>
                </a:solidFill>
              </a:rPr>
              <a:t>BLUE</a:t>
            </a:r>
          </a:p>
          <a:p>
            <a:pPr lvl="1">
              <a:buFont typeface="Wingdings" panose="05000000000000000000" pitchFamily="2" charset="2"/>
              <a:buChar char="Ø"/>
            </a:pPr>
            <a:r>
              <a:rPr lang="en-US" sz="1800" dirty="0">
                <a:solidFill>
                  <a:schemeClr val="tx1"/>
                </a:solidFill>
              </a:rPr>
              <a:t>Silhouette Score</a:t>
            </a:r>
          </a:p>
          <a:p>
            <a:pPr lvl="1">
              <a:buFont typeface="Wingdings" panose="05000000000000000000" pitchFamily="2" charset="2"/>
              <a:buChar char="Ø"/>
            </a:pPr>
            <a:r>
              <a:rPr lang="en-US" sz="1800" dirty="0">
                <a:solidFill>
                  <a:schemeClr val="tx1"/>
                </a:solidFill>
              </a:rPr>
              <a:t>Similarity Measures</a:t>
            </a:r>
          </a:p>
          <a:p>
            <a:pPr marL="0" indent="0">
              <a:buNone/>
            </a:pPr>
            <a:endParaRPr lang="en-US" dirty="0">
              <a:solidFill>
                <a:schemeClr val="tx1"/>
              </a:solidFill>
            </a:endParaRPr>
          </a:p>
          <a:p>
            <a:pPr marL="0" indent="0">
              <a:buNone/>
            </a:pPr>
            <a:endParaRPr lang="en-US" dirty="0">
              <a:solidFill>
                <a:schemeClr val="tx1"/>
              </a:solidFill>
            </a:endParaRPr>
          </a:p>
        </p:txBody>
      </p:sp>
      <p:sp>
        <p:nvSpPr>
          <p:cNvPr id="7" name="Content Placeholder 2"/>
          <p:cNvSpPr txBox="1">
            <a:spLocks/>
          </p:cNvSpPr>
          <p:nvPr/>
        </p:nvSpPr>
        <p:spPr>
          <a:xfrm>
            <a:off x="7992293" y="1825625"/>
            <a:ext cx="3361508" cy="4351338"/>
          </a:xfrm>
          <a:prstGeom prst="rect">
            <a:avLst/>
          </a:prstGeom>
          <a:effectLst>
            <a:outerShdw blurRad="50800" dist="38100" dir="13500000" algn="b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lang="en-US" sz="1600" kern="1200" smtClean="0">
                <a:solidFill>
                  <a:schemeClr val="bg1">
                    <a:lumMod val="50000"/>
                  </a:schemeClr>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en-US" sz="1400" kern="1200" smtClean="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en-US" sz="1200" kern="1200" smtClean="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en-US" sz="1100" kern="1200" smtClean="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en-US"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tx2"/>
                </a:solidFill>
              </a:rPr>
              <a:t>Experience (E):</a:t>
            </a:r>
          </a:p>
          <a:p>
            <a:pPr marL="0" indent="0">
              <a:buNone/>
            </a:pPr>
            <a:endParaRPr lang="en-US" sz="2000" dirty="0">
              <a:solidFill>
                <a:schemeClr val="tx1"/>
              </a:solidFill>
            </a:endParaRPr>
          </a:p>
          <a:p>
            <a:pPr lvl="1">
              <a:buFont typeface="Wingdings" panose="05000000000000000000" pitchFamily="2" charset="2"/>
              <a:buChar char="Ø"/>
            </a:pPr>
            <a:r>
              <a:rPr lang="en-US" sz="1800" dirty="0">
                <a:solidFill>
                  <a:schemeClr val="tx1"/>
                </a:solidFill>
              </a:rPr>
              <a:t>Supervised</a:t>
            </a:r>
          </a:p>
          <a:p>
            <a:pPr lvl="1">
              <a:buFont typeface="Wingdings" panose="05000000000000000000" pitchFamily="2" charset="2"/>
              <a:buChar char="Ø"/>
            </a:pPr>
            <a:r>
              <a:rPr lang="en-US" sz="1800" dirty="0">
                <a:solidFill>
                  <a:schemeClr val="tx1"/>
                </a:solidFill>
              </a:rPr>
              <a:t>Un-supervised</a:t>
            </a:r>
          </a:p>
          <a:p>
            <a:pPr lvl="1">
              <a:buFont typeface="Wingdings" panose="05000000000000000000" pitchFamily="2" charset="2"/>
              <a:buChar char="Ø"/>
            </a:pPr>
            <a:r>
              <a:rPr lang="en-US" sz="1800" dirty="0">
                <a:solidFill>
                  <a:schemeClr val="tx1"/>
                </a:solidFill>
              </a:rPr>
              <a:t>Reinforced</a:t>
            </a:r>
          </a:p>
          <a:p>
            <a:pPr lvl="1">
              <a:buFont typeface="Wingdings" panose="05000000000000000000" pitchFamily="2" charset="2"/>
              <a:buChar char="Ø"/>
            </a:pPr>
            <a:r>
              <a:rPr lang="en-US" sz="1800" dirty="0">
                <a:solidFill>
                  <a:schemeClr val="tx1"/>
                </a:solidFill>
              </a:rPr>
              <a:t>Semi-supervised</a:t>
            </a:r>
          </a:p>
          <a:p>
            <a:pPr lvl="1">
              <a:buFont typeface="Wingdings" panose="05000000000000000000" pitchFamily="2" charset="2"/>
              <a:buChar char="Ø"/>
            </a:pPr>
            <a:endParaRPr lang="en-US" sz="1800" dirty="0">
              <a:solidFill>
                <a:schemeClr val="tx1"/>
              </a:solidFill>
            </a:endParaRPr>
          </a:p>
          <a:p>
            <a:pPr lvl="1">
              <a:buFont typeface="Wingdings" panose="05000000000000000000" pitchFamily="2" charset="2"/>
              <a:buChar char="Ø"/>
            </a:pPr>
            <a:r>
              <a:rPr lang="en-US" sz="1800" dirty="0">
                <a:solidFill>
                  <a:schemeClr val="tx1"/>
                </a:solidFill>
              </a:rPr>
              <a:t>Dataset</a:t>
            </a:r>
          </a:p>
          <a:p>
            <a:pPr marL="457200" lvl="1" indent="0">
              <a:buNone/>
            </a:pPr>
            <a:endParaRPr lang="en-US" sz="1800" dirty="0">
              <a:solidFill>
                <a:schemeClr val="tx1"/>
              </a:solidFill>
            </a:endParaRPr>
          </a:p>
        </p:txBody>
      </p:sp>
    </p:spTree>
    <p:extLst>
      <p:ext uri="{BB962C8B-B14F-4D97-AF65-F5344CB8AC3E}">
        <p14:creationId xmlns:p14="http://schemas.microsoft.com/office/powerpoint/2010/main" val="40694422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VGG Net (19 Layers – VGG19)</a:t>
            </a:r>
          </a:p>
        </p:txBody>
      </p:sp>
      <p:pic>
        <p:nvPicPr>
          <p:cNvPr id="4" name="Picture 2" descr="VGG CNN - aidysft">
            <a:extLst>
              <a:ext uri="{FF2B5EF4-FFF2-40B4-BE49-F238E27FC236}">
                <a16:creationId xmlns:a16="http://schemas.microsoft.com/office/drawing/2014/main" id="{2F9B5D7C-C5F4-49BA-AFA8-6A1174799D70}"/>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7177" b="6193"/>
          <a:stretch/>
        </p:blipFill>
        <p:spPr bwMode="auto">
          <a:xfrm>
            <a:off x="1793483" y="1662347"/>
            <a:ext cx="8371268" cy="481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88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Alex Net vs VGG Net </a:t>
            </a:r>
          </a:p>
        </p:txBody>
      </p:sp>
      <p:pic>
        <p:nvPicPr>
          <p:cNvPr id="4" name="Picture 4" descr="Two sample CNN architecture: AlexNet and VGG16 | Download ...">
            <a:extLst>
              <a:ext uri="{FF2B5EF4-FFF2-40B4-BE49-F238E27FC236}">
                <a16:creationId xmlns:a16="http://schemas.microsoft.com/office/drawing/2014/main" id="{35B0C114-719E-48E7-B439-B3625F6640E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807486" y="1612878"/>
            <a:ext cx="8343262" cy="467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422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GoogLe Net - Inception</a:t>
            </a:r>
          </a:p>
        </p:txBody>
      </p:sp>
      <p:pic>
        <p:nvPicPr>
          <p:cNvPr id="5" name="Picture 2" descr="Googlenet Inception">
            <a:extLst>
              <a:ext uri="{FF2B5EF4-FFF2-40B4-BE49-F238E27FC236}">
                <a16:creationId xmlns:a16="http://schemas.microsoft.com/office/drawing/2014/main" id="{7281E69A-0569-4F30-8F34-AB88CDD634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884" b="12037"/>
          <a:stretch/>
        </p:blipFill>
        <p:spPr bwMode="auto">
          <a:xfrm>
            <a:off x="773805" y="1514716"/>
            <a:ext cx="10770704" cy="2464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nception module of GoogLeNet. This figure is from the original ...">
            <a:extLst>
              <a:ext uri="{FF2B5EF4-FFF2-40B4-BE49-F238E27FC236}">
                <a16:creationId xmlns:a16="http://schemas.microsoft.com/office/drawing/2014/main" id="{19269252-652C-4326-A600-B8D08218F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0" y="3979621"/>
            <a:ext cx="4352926" cy="22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4354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ResNet (50 Layers)</a:t>
            </a:r>
          </a:p>
        </p:txBody>
      </p:sp>
      <p:pic>
        <p:nvPicPr>
          <p:cNvPr id="6" name="Picture 4" descr="Detailed Guide to Understand and Implement ResNets – CV-Tricks.com">
            <a:extLst>
              <a:ext uri="{FF2B5EF4-FFF2-40B4-BE49-F238E27FC236}">
                <a16:creationId xmlns:a16="http://schemas.microsoft.com/office/drawing/2014/main" id="{3802A842-90D2-43EF-A391-F63A70725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780312" y="-2427465"/>
            <a:ext cx="2420324" cy="107266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mmon architectures in convolutional neural networks.">
            <a:extLst>
              <a:ext uri="{FF2B5EF4-FFF2-40B4-BE49-F238E27FC236}">
                <a16:creationId xmlns:a16="http://schemas.microsoft.com/office/drawing/2014/main" id="{2409E7F3-2F01-4BE9-B164-07152A139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944" y="4146025"/>
            <a:ext cx="3917057" cy="240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7887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of various Deep CNNs</a:t>
            </a:r>
          </a:p>
        </p:txBody>
      </p:sp>
      <p:pic>
        <p:nvPicPr>
          <p:cNvPr id="4" name="Picture 4" descr="Classification accuracy of AlexNet, VGG-16, ResNet-152, Inception ...">
            <a:extLst>
              <a:ext uri="{FF2B5EF4-FFF2-40B4-BE49-F238E27FC236}">
                <a16:creationId xmlns:a16="http://schemas.microsoft.com/office/drawing/2014/main" id="{96038B83-26C2-4DF5-8C22-066D24832566}"/>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b="17023"/>
          <a:stretch/>
        </p:blipFill>
        <p:spPr bwMode="auto">
          <a:xfrm>
            <a:off x="929940" y="2326236"/>
            <a:ext cx="10295072" cy="2773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368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Pre-trained Models</a:t>
            </a:r>
          </a:p>
        </p:txBody>
      </p:sp>
      <p:sp>
        <p:nvSpPr>
          <p:cNvPr id="3" name="Content Placeholder 2"/>
          <p:cNvSpPr>
            <a:spLocks noGrp="1"/>
          </p:cNvSpPr>
          <p:nvPr>
            <p:ph sz="half" idx="1"/>
          </p:nvPr>
        </p:nvSpPr>
        <p:spPr/>
        <p:txBody>
          <a:bodyPr>
            <a:normAutofit/>
          </a:bodyPr>
          <a:lstStyle/>
          <a:p>
            <a:r>
              <a:rPr lang="en-IN" sz="2200" dirty="0">
                <a:solidFill>
                  <a:schemeClr val="tx1"/>
                </a:solidFill>
              </a:rPr>
              <a:t>Xception</a:t>
            </a:r>
          </a:p>
          <a:p>
            <a:r>
              <a:rPr lang="en-IN" sz="2200" dirty="0">
                <a:solidFill>
                  <a:schemeClr val="tx1"/>
                </a:solidFill>
              </a:rPr>
              <a:t>InceptionResNetV2</a:t>
            </a:r>
          </a:p>
          <a:p>
            <a:r>
              <a:rPr lang="en-IN" sz="2200" dirty="0">
                <a:solidFill>
                  <a:schemeClr val="tx1"/>
                </a:solidFill>
              </a:rPr>
              <a:t>MobileNet (V2)</a:t>
            </a:r>
          </a:p>
          <a:p>
            <a:r>
              <a:rPr lang="en-IN" sz="2200" dirty="0">
                <a:solidFill>
                  <a:schemeClr val="tx1"/>
                </a:solidFill>
              </a:rPr>
              <a:t>EfficientNetB0-B7</a:t>
            </a:r>
          </a:p>
          <a:p>
            <a:r>
              <a:rPr lang="en-IN" sz="2200" dirty="0">
                <a:solidFill>
                  <a:schemeClr val="tx1"/>
                </a:solidFill>
              </a:rPr>
              <a:t>NASNet (Mobile &amp; Large)</a:t>
            </a:r>
          </a:p>
        </p:txBody>
      </p:sp>
    </p:spTree>
    <p:extLst>
      <p:ext uri="{BB962C8B-B14F-4D97-AF65-F5344CB8AC3E}">
        <p14:creationId xmlns:p14="http://schemas.microsoft.com/office/powerpoint/2010/main" val="612541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Using VGG16 Pre-trained Model for</a:t>
            </a:r>
          </a:p>
          <a:p>
            <a:pPr marL="457200" indent="-457200">
              <a:buAutoNum type="arabicPeriod"/>
            </a:pPr>
            <a:r>
              <a:rPr lang="en-IN" sz="2400" dirty="0"/>
              <a:t>Fine-tuning</a:t>
            </a:r>
          </a:p>
          <a:p>
            <a:pPr marL="457200" indent="-457200">
              <a:buAutoNum type="arabicPeriod"/>
            </a:pPr>
            <a:r>
              <a:rPr lang="en-IN" sz="2400" dirty="0"/>
              <a:t>Feature Extraction</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23308" y="5495274"/>
            <a:ext cx="4344203" cy="646331"/>
          </a:xfrm>
          <a:prstGeom prst="rect">
            <a:avLst/>
          </a:prstGeom>
        </p:spPr>
        <p:txBody>
          <a:bodyPr wrap="none">
            <a:spAutoFit/>
          </a:bodyPr>
          <a:lstStyle/>
          <a:p>
            <a:r>
              <a:rPr lang="en-US" dirty="0">
                <a:hlinkClick r:id="rId3"/>
              </a:rPr>
              <a:t>https://keras.io/guides/transfer_learning/</a:t>
            </a:r>
            <a:endParaRPr lang="en-US" dirty="0"/>
          </a:p>
          <a:p>
            <a:endParaRPr lang="en-US" dirty="0"/>
          </a:p>
        </p:txBody>
      </p:sp>
    </p:spTree>
    <p:extLst>
      <p:ext uri="{BB962C8B-B14F-4D97-AF65-F5344CB8AC3E}">
        <p14:creationId xmlns:p14="http://schemas.microsoft.com/office/powerpoint/2010/main" val="5549645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Where this ball would go Next..?</a:t>
            </a:r>
          </a:p>
        </p:txBody>
      </p:sp>
      <p:sp>
        <p:nvSpPr>
          <p:cNvPr id="4" name="Oval 3"/>
          <p:cNvSpPr/>
          <p:nvPr/>
        </p:nvSpPr>
        <p:spPr>
          <a:xfrm>
            <a:off x="4816698" y="2923505"/>
            <a:ext cx="1738648" cy="176440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cxnSp>
        <p:nvCxnSpPr>
          <p:cNvPr id="6" name="Straight Arrow Connector 5"/>
          <p:cNvCxnSpPr/>
          <p:nvPr/>
        </p:nvCxnSpPr>
        <p:spPr>
          <a:xfrm flipV="1">
            <a:off x="6555346" y="2653048"/>
            <a:ext cx="1493949" cy="50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426558" y="4687911"/>
            <a:ext cx="1171977" cy="944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808372" y="1558344"/>
            <a:ext cx="12879" cy="1094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41713" y="3805708"/>
            <a:ext cx="1426871" cy="447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000777" y="3581960"/>
            <a:ext cx="1596981" cy="22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103808" y="4572000"/>
            <a:ext cx="1584102" cy="118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sz="half" idx="1"/>
          </p:nvPr>
        </p:nvSpPr>
        <p:spPr>
          <a:xfrm>
            <a:off x="9723549" y="3817429"/>
            <a:ext cx="1462825" cy="1355457"/>
          </a:xfrm>
        </p:spPr>
        <p:txBody>
          <a:bodyPr>
            <a:normAutofit/>
          </a:bodyPr>
          <a:lstStyle/>
          <a:p>
            <a:pPr marL="0" indent="0">
              <a:buNone/>
            </a:pPr>
            <a:r>
              <a:rPr lang="en-IN" sz="8600" dirty="0"/>
              <a:t>?</a:t>
            </a:r>
          </a:p>
        </p:txBody>
      </p:sp>
    </p:spTree>
    <p:extLst>
      <p:ext uri="{BB962C8B-B14F-4D97-AF65-F5344CB8AC3E}">
        <p14:creationId xmlns:p14="http://schemas.microsoft.com/office/powerpoint/2010/main" val="22419548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Give Previous Positions…</a:t>
            </a:r>
          </a:p>
        </p:txBody>
      </p:sp>
      <p:sp>
        <p:nvSpPr>
          <p:cNvPr id="3" name="Content Placeholder 2"/>
          <p:cNvSpPr>
            <a:spLocks noGrp="1"/>
          </p:cNvSpPr>
          <p:nvPr>
            <p:ph sz="half" idx="1"/>
          </p:nvPr>
        </p:nvSpPr>
        <p:spPr>
          <a:xfrm>
            <a:off x="10187188" y="3095785"/>
            <a:ext cx="1462825" cy="1355457"/>
          </a:xfrm>
        </p:spPr>
        <p:txBody>
          <a:bodyPr>
            <a:normAutofit/>
          </a:bodyPr>
          <a:lstStyle/>
          <a:p>
            <a:pPr marL="0" indent="0">
              <a:buNone/>
            </a:pPr>
            <a:r>
              <a:rPr lang="en-IN" sz="8600" dirty="0"/>
              <a:t>?</a:t>
            </a:r>
          </a:p>
        </p:txBody>
      </p:sp>
      <p:sp>
        <p:nvSpPr>
          <p:cNvPr id="4" name="Oval 3"/>
          <p:cNvSpPr/>
          <p:nvPr/>
        </p:nvSpPr>
        <p:spPr>
          <a:xfrm>
            <a:off x="7838942" y="2867954"/>
            <a:ext cx="1738648" cy="176440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5" name="Oval 4"/>
          <p:cNvSpPr/>
          <p:nvPr/>
        </p:nvSpPr>
        <p:spPr>
          <a:xfrm>
            <a:off x="5612773" y="2904188"/>
            <a:ext cx="1738648" cy="176440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6" name="Oval 5"/>
          <p:cNvSpPr/>
          <p:nvPr/>
        </p:nvSpPr>
        <p:spPr>
          <a:xfrm>
            <a:off x="3386604" y="2891311"/>
            <a:ext cx="1738648" cy="176440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7" name="Oval 6"/>
          <p:cNvSpPr/>
          <p:nvPr/>
        </p:nvSpPr>
        <p:spPr>
          <a:xfrm>
            <a:off x="1160435" y="2867954"/>
            <a:ext cx="1738648" cy="1764406"/>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56403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Sequence Modeling</a:t>
            </a:r>
          </a:p>
        </p:txBody>
      </p:sp>
      <p:sp>
        <p:nvSpPr>
          <p:cNvPr id="3" name="Content Placeholder 2"/>
          <p:cNvSpPr>
            <a:spLocks noGrp="1"/>
          </p:cNvSpPr>
          <p:nvPr>
            <p:ph sz="half" idx="1"/>
          </p:nvPr>
        </p:nvSpPr>
        <p:spPr/>
        <p:txBody>
          <a:bodyPr>
            <a:normAutofit/>
          </a:bodyPr>
          <a:lstStyle/>
          <a:p>
            <a:r>
              <a:rPr lang="en-IN" sz="2200" dirty="0">
                <a:solidFill>
                  <a:schemeClr val="tx1"/>
                </a:solidFill>
              </a:rPr>
              <a:t>Sequence Modeling is the task of predicting what word/letter comes next. </a:t>
            </a:r>
          </a:p>
          <a:p>
            <a:r>
              <a:rPr lang="en-IN" sz="2200" dirty="0">
                <a:solidFill>
                  <a:schemeClr val="tx1"/>
                </a:solidFill>
              </a:rPr>
              <a:t>Unlike the DNN and CNN, in sequence modeling, the current output is dependent on the previous input and the length of the input is not fixed.</a:t>
            </a:r>
          </a:p>
        </p:txBody>
      </p:sp>
      <p:pic>
        <p:nvPicPr>
          <p:cNvPr id="21508" name="Picture 4" descr="Introduction to Sequence Modeling Problems | by Niranjan Kumar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322" y="3527296"/>
            <a:ext cx="9577589" cy="289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56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Machine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Machine learning is a tool for turning information into knowledge.</a:t>
            </a:r>
          </a:p>
          <a:p>
            <a:r>
              <a:rPr lang="en-IN" sz="2200" dirty="0">
                <a:solidFill>
                  <a:schemeClr val="tx1"/>
                </a:solidFill>
              </a:rPr>
              <a:t>We are drowning in information and starving for knowledge.</a:t>
            </a:r>
          </a:p>
          <a:p>
            <a:pPr lvl="1"/>
            <a:r>
              <a:rPr lang="en-IN" sz="2000" b="1" dirty="0">
                <a:solidFill>
                  <a:schemeClr val="tx1"/>
                </a:solidFill>
              </a:rPr>
              <a:t>Google</a:t>
            </a:r>
            <a:r>
              <a:rPr lang="en-IN" sz="2000" dirty="0">
                <a:solidFill>
                  <a:schemeClr val="tx1"/>
                </a:solidFill>
              </a:rPr>
              <a:t>: 24 petabytes of data are processed per day.</a:t>
            </a:r>
          </a:p>
          <a:p>
            <a:pPr lvl="1"/>
            <a:r>
              <a:rPr lang="en-IN" sz="2000" b="1" dirty="0">
                <a:solidFill>
                  <a:schemeClr val="tx1"/>
                </a:solidFill>
              </a:rPr>
              <a:t>Facebook</a:t>
            </a:r>
            <a:r>
              <a:rPr lang="en-IN" sz="2000" dirty="0">
                <a:solidFill>
                  <a:schemeClr val="tx1"/>
                </a:solidFill>
              </a:rPr>
              <a:t>: 10 million photos are uploaded every hour.</a:t>
            </a:r>
          </a:p>
          <a:p>
            <a:pPr lvl="1"/>
            <a:r>
              <a:rPr lang="en-IN" sz="2000" b="1" dirty="0">
                <a:solidFill>
                  <a:schemeClr val="tx1"/>
                </a:solidFill>
              </a:rPr>
              <a:t>You Tube</a:t>
            </a:r>
            <a:r>
              <a:rPr lang="en-IN" sz="2000" dirty="0">
                <a:solidFill>
                  <a:schemeClr val="tx1"/>
                </a:solidFill>
              </a:rPr>
              <a:t>: 1 hour of video is uploaded every second.</a:t>
            </a:r>
          </a:p>
          <a:p>
            <a:pPr lvl="1"/>
            <a:r>
              <a:rPr lang="en-IN" sz="2000" b="1" dirty="0">
                <a:solidFill>
                  <a:schemeClr val="tx1"/>
                </a:solidFill>
              </a:rPr>
              <a:t>Twitter</a:t>
            </a:r>
            <a:r>
              <a:rPr lang="en-IN" sz="2000" dirty="0">
                <a:solidFill>
                  <a:schemeClr val="tx1"/>
                </a:solidFill>
              </a:rPr>
              <a:t>: 400 million tweets are posted per day.</a:t>
            </a:r>
          </a:p>
          <a:p>
            <a:r>
              <a:rPr lang="en-IN" sz="2200" dirty="0">
                <a:solidFill>
                  <a:schemeClr val="tx1"/>
                </a:solidFill>
              </a:rPr>
              <a:t>We are DATAFIED! Wherever we go, we leave a data trail. Data becomes fruitless unless we discover the hidden patterns. </a:t>
            </a:r>
          </a:p>
          <a:p>
            <a:r>
              <a:rPr lang="en-IN" sz="2200" dirty="0">
                <a:solidFill>
                  <a:schemeClr val="tx1"/>
                </a:solidFill>
              </a:rPr>
              <a:t>Wondering how? Yes! Machine Learning is a magic wand that turns information into knowledge, which will do wonders for humankind.</a:t>
            </a:r>
          </a:p>
        </p:txBody>
      </p:sp>
    </p:spTree>
    <p:extLst>
      <p:ext uri="{BB962C8B-B14F-4D97-AF65-F5344CB8AC3E}">
        <p14:creationId xmlns:p14="http://schemas.microsoft.com/office/powerpoint/2010/main" val="21793420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Sequence Modeling Tasks</a:t>
            </a:r>
          </a:p>
        </p:txBody>
      </p:sp>
      <p:pic>
        <p:nvPicPr>
          <p:cNvPr id="4" name="Picture 2" descr="andrew ng recurrent neural networks for Sale OFF 7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85610" y="1591319"/>
            <a:ext cx="10686881" cy="489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234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https://cdn-images-1.medium.com/max/1000/1*WMnFSJHzOloFlJHU6fVN-g.gif">
            <a:extLst>
              <a:ext uri="{FF2B5EF4-FFF2-40B4-BE49-F238E27FC236}">
                <a16:creationId xmlns:a16="http://schemas.microsoft.com/office/drawing/2014/main" id="{5AC9C3ED-94F3-4EAA-A8AB-553858616BD7}"/>
              </a:ext>
            </a:extLst>
          </p:cNvPr>
          <p:cNvPicPr>
            <a:picLocks noGrp="1" noChangeAspect="1" noChangeArrowheads="1" noCrop="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3411181" y="3460728"/>
            <a:ext cx="784066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IN" dirty="0"/>
              <a:t>Recurrent Neural Network (RNN)</a:t>
            </a:r>
          </a:p>
        </p:txBody>
      </p:sp>
      <p:sp>
        <p:nvSpPr>
          <p:cNvPr id="3" name="Content Placeholder 2"/>
          <p:cNvSpPr>
            <a:spLocks noGrp="1"/>
          </p:cNvSpPr>
          <p:nvPr>
            <p:ph sz="half" idx="1"/>
          </p:nvPr>
        </p:nvSpPr>
        <p:spPr/>
        <p:txBody>
          <a:bodyPr>
            <a:normAutofit/>
          </a:bodyPr>
          <a:lstStyle/>
          <a:p>
            <a:r>
              <a:rPr lang="en-IN" sz="2200" dirty="0">
                <a:solidFill>
                  <a:schemeClr val="tx1"/>
                </a:solidFill>
              </a:rPr>
              <a:t>A recurrent neural network is a class of artificial neural network where connections between nodes form a directed graph along a sequence. </a:t>
            </a:r>
          </a:p>
          <a:p>
            <a:r>
              <a:rPr lang="en-IN" sz="2200" dirty="0">
                <a:solidFill>
                  <a:schemeClr val="tx1"/>
                </a:solidFill>
              </a:rPr>
              <a:t>This allows it to exhibit temporal dynamic behavior for a time sequence.</a:t>
            </a:r>
          </a:p>
          <a:p>
            <a:r>
              <a:rPr lang="en-IN" sz="2200" dirty="0">
                <a:solidFill>
                  <a:schemeClr val="tx1"/>
                </a:solidFill>
              </a:rPr>
              <a:t>Unlike feedforward neural networks, RNNs can use their internal state to process sequences of inputs</a:t>
            </a:r>
          </a:p>
        </p:txBody>
      </p:sp>
    </p:spTree>
    <p:extLst>
      <p:ext uri="{BB962C8B-B14F-4D97-AF65-F5344CB8AC3E}">
        <p14:creationId xmlns:p14="http://schemas.microsoft.com/office/powerpoint/2010/main" val="41571216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Unfolding RNN</a:t>
            </a:r>
          </a:p>
        </p:txBody>
      </p:sp>
      <p:pic>
        <p:nvPicPr>
          <p:cNvPr id="4" name="Content Placeholder 3" descr="Image result for rnn">
            <a:extLst>
              <a:ext uri="{FF2B5EF4-FFF2-40B4-BE49-F238E27FC236}">
                <a16:creationId xmlns:a16="http://schemas.microsoft.com/office/drawing/2014/main" id="{54F8156A-F5BA-41B4-9C86-49010B73358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34112" y="2500517"/>
            <a:ext cx="10419689" cy="262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6153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cdn-images-1.medium.com/max/1000/1*AQ52bwW55GsJt6HTxPDuMA.gif">
            <a:extLst>
              <a:ext uri="{FF2B5EF4-FFF2-40B4-BE49-F238E27FC236}">
                <a16:creationId xmlns:a16="http://schemas.microsoft.com/office/drawing/2014/main" id="{765C5BFE-C14F-4368-8B3E-C6A0CA415F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3311" y="2755565"/>
            <a:ext cx="10780490" cy="2846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a:t>RNN</a:t>
            </a:r>
          </a:p>
        </p:txBody>
      </p:sp>
      <p:sp>
        <p:nvSpPr>
          <p:cNvPr id="3" name="Content Placeholder 2"/>
          <p:cNvSpPr>
            <a:spLocks noGrp="1"/>
          </p:cNvSpPr>
          <p:nvPr>
            <p:ph sz="half" idx="1"/>
          </p:nvPr>
        </p:nvSpPr>
        <p:spPr>
          <a:xfrm>
            <a:off x="838201" y="1825625"/>
            <a:ext cx="10515600" cy="4351338"/>
          </a:xfrm>
        </p:spPr>
        <p:txBody>
          <a:bodyPr>
            <a:normAutofit/>
          </a:bodyPr>
          <a:lstStyle/>
          <a:p>
            <a:r>
              <a:rPr lang="en-IN" sz="2000" dirty="0">
                <a:solidFill>
                  <a:schemeClr val="tx1"/>
                </a:solidFill>
              </a:rPr>
              <a:t>An RNN works like this; First words get transformed into machine-readable vectors.</a:t>
            </a:r>
          </a:p>
          <a:p>
            <a:r>
              <a:rPr lang="en-IN" sz="2000" dirty="0">
                <a:solidFill>
                  <a:schemeClr val="tx1"/>
                </a:solidFill>
              </a:rPr>
              <a:t>Then the RNN processes the sequence of vectors one by one.</a:t>
            </a:r>
          </a:p>
        </p:txBody>
      </p:sp>
    </p:spTree>
    <p:extLst>
      <p:ext uri="{BB962C8B-B14F-4D97-AF65-F5344CB8AC3E}">
        <p14:creationId xmlns:p14="http://schemas.microsoft.com/office/powerpoint/2010/main" val="21770770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Hidden State Passing in RNN</a:t>
            </a:r>
          </a:p>
        </p:txBody>
      </p:sp>
      <p:pic>
        <p:nvPicPr>
          <p:cNvPr id="4" name="Picture 6" descr="https://cdn-images-1.medium.com/max/1000/1*o-Cq5U8-tfa1_ve2Pf3nfg.gif">
            <a:extLst>
              <a:ext uri="{FF2B5EF4-FFF2-40B4-BE49-F238E27FC236}">
                <a16:creationId xmlns:a16="http://schemas.microsoft.com/office/drawing/2014/main" id="{AABFEAB8-F691-42AA-BED7-0973823CFE8F}"/>
              </a:ext>
            </a:extLst>
          </p:cNvPr>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4514" y="2514455"/>
            <a:ext cx="12027486" cy="316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259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with RNN</a:t>
            </a:r>
          </a:p>
        </p:txBody>
      </p:sp>
      <p:sp>
        <p:nvSpPr>
          <p:cNvPr id="3" name="Content Placeholder 2"/>
          <p:cNvSpPr>
            <a:spLocks noGrp="1"/>
          </p:cNvSpPr>
          <p:nvPr>
            <p:ph sz="half" idx="1"/>
          </p:nvPr>
        </p:nvSpPr>
        <p:spPr/>
        <p:txBody>
          <a:bodyPr>
            <a:normAutofit/>
          </a:bodyPr>
          <a:lstStyle/>
          <a:p>
            <a:r>
              <a:rPr lang="en-IN" sz="2200" dirty="0">
                <a:solidFill>
                  <a:schemeClr val="tx1"/>
                </a:solidFill>
              </a:rPr>
              <a:t>RNNs suffer from the problem of vanishing gradients, which hampers learning of long data sequences. </a:t>
            </a:r>
          </a:p>
          <a:p>
            <a:r>
              <a:rPr lang="en-IN" sz="2200" dirty="0">
                <a:solidFill>
                  <a:schemeClr val="tx1"/>
                </a:solidFill>
              </a:rPr>
              <a:t>The gradients carry information used in the RNN parameter update and when the gradient becomes smaller and smaller, the parameter updates become insignificant which means no real learning is done.</a:t>
            </a:r>
          </a:p>
        </p:txBody>
      </p:sp>
    </p:spTree>
    <p:extLst>
      <p:ext uri="{BB962C8B-B14F-4D97-AF65-F5344CB8AC3E}">
        <p14:creationId xmlns:p14="http://schemas.microsoft.com/office/powerpoint/2010/main" val="15616885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RNN for Sentiment Analysis</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632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cdn-images-1.medium.com/max/1200/1*0f8r3Vd-i4ueYND1CUrhMA.png">
            <a:extLst>
              <a:ext uri="{FF2B5EF4-FFF2-40B4-BE49-F238E27FC236}">
                <a16:creationId xmlns:a16="http://schemas.microsoft.com/office/drawing/2014/main" id="{EF6623BA-C631-4795-BD6F-5B3B6839A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906" y="2881432"/>
            <a:ext cx="6122308" cy="3663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dirty="0"/>
              <a:t>Long Short Time Memory - LSTM</a:t>
            </a:r>
          </a:p>
        </p:txBody>
      </p:sp>
      <p:sp>
        <p:nvSpPr>
          <p:cNvPr id="3" name="Content Placeholder 2"/>
          <p:cNvSpPr>
            <a:spLocks noGrp="1"/>
          </p:cNvSpPr>
          <p:nvPr>
            <p:ph sz="half" idx="1"/>
          </p:nvPr>
        </p:nvSpPr>
        <p:spPr/>
        <p:txBody>
          <a:bodyPr>
            <a:normAutofit/>
          </a:bodyPr>
          <a:lstStyle/>
          <a:p>
            <a:r>
              <a:rPr lang="en-IN" sz="2000" dirty="0">
                <a:solidFill>
                  <a:schemeClr val="tx1"/>
                </a:solidFill>
              </a:rPr>
              <a:t>An LSTM has a similar control flow as a recurrent neural network. </a:t>
            </a:r>
          </a:p>
          <a:p>
            <a:r>
              <a:rPr lang="en-IN" sz="2000" dirty="0">
                <a:solidFill>
                  <a:schemeClr val="tx1"/>
                </a:solidFill>
              </a:rPr>
              <a:t>It processes data passing on information as it propagates forward. </a:t>
            </a:r>
          </a:p>
          <a:p>
            <a:r>
              <a:rPr lang="en-IN" sz="2000" dirty="0">
                <a:solidFill>
                  <a:schemeClr val="tx1"/>
                </a:solidFill>
              </a:rPr>
              <a:t>The differences are the operations within the LSTM’s cells.</a:t>
            </a:r>
          </a:p>
          <a:p>
            <a:r>
              <a:rPr lang="en-IN" sz="2000" dirty="0">
                <a:solidFill>
                  <a:schemeClr val="tx1"/>
                </a:solidFill>
              </a:rPr>
              <a:t>These operations are used to allow the LSTM to keep or forget information. </a:t>
            </a:r>
          </a:p>
        </p:txBody>
      </p:sp>
    </p:spTree>
    <p:extLst>
      <p:ext uri="{BB962C8B-B14F-4D97-AF65-F5344CB8AC3E}">
        <p14:creationId xmlns:p14="http://schemas.microsoft.com/office/powerpoint/2010/main" val="3280209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LSTM Works..? </a:t>
            </a:r>
          </a:p>
        </p:txBody>
      </p:sp>
      <p:sp>
        <p:nvSpPr>
          <p:cNvPr id="3" name="Content Placeholder 2"/>
          <p:cNvSpPr>
            <a:spLocks noGrp="1"/>
          </p:cNvSpPr>
          <p:nvPr>
            <p:ph sz="half" idx="1"/>
          </p:nvPr>
        </p:nvSpPr>
        <p:spPr/>
        <p:txBody>
          <a:bodyPr>
            <a:normAutofit/>
          </a:bodyPr>
          <a:lstStyle/>
          <a:p>
            <a:r>
              <a:rPr lang="en-IN" sz="2000" dirty="0">
                <a:solidFill>
                  <a:schemeClr val="tx1"/>
                </a:solidFill>
              </a:rPr>
              <a:t>The core concept of LSTM’s are the cell state, and it’s various gates. </a:t>
            </a:r>
          </a:p>
          <a:p>
            <a:r>
              <a:rPr lang="en-IN" sz="2000" dirty="0">
                <a:solidFill>
                  <a:schemeClr val="tx1"/>
                </a:solidFill>
              </a:rPr>
              <a:t>The cell state act as a transport highway that transfers relative information all the way down the sequence chain. </a:t>
            </a:r>
          </a:p>
          <a:p>
            <a:r>
              <a:rPr lang="en-IN" sz="2000" dirty="0">
                <a:solidFill>
                  <a:schemeClr val="tx1"/>
                </a:solidFill>
              </a:rPr>
              <a:t>You can think of it as the “memory” of the network. </a:t>
            </a:r>
          </a:p>
          <a:p>
            <a:r>
              <a:rPr lang="en-IN" sz="2000" dirty="0">
                <a:solidFill>
                  <a:schemeClr val="tx1"/>
                </a:solidFill>
              </a:rPr>
              <a:t>The cell state, in theory, can carry relevant information throughout the processing of the sequence. </a:t>
            </a:r>
          </a:p>
          <a:p>
            <a:r>
              <a:rPr lang="en-IN" sz="2000" dirty="0">
                <a:solidFill>
                  <a:schemeClr val="tx1"/>
                </a:solidFill>
              </a:rPr>
              <a:t>So even information from the earlier time steps can make it’s way to later time steps, reducing the effects of short-term memory. </a:t>
            </a:r>
          </a:p>
          <a:p>
            <a:r>
              <a:rPr lang="en-IN" sz="2000" dirty="0">
                <a:solidFill>
                  <a:schemeClr val="tx1"/>
                </a:solidFill>
              </a:rPr>
              <a:t>As the cell state goes on its journey, information get’s added or removed to the cell state via gates. </a:t>
            </a:r>
          </a:p>
          <a:p>
            <a:r>
              <a:rPr lang="en-IN" sz="2000" dirty="0">
                <a:solidFill>
                  <a:schemeClr val="tx1"/>
                </a:solidFill>
              </a:rPr>
              <a:t>The gates are different neural networks that decide which information is allowed on the cell state. </a:t>
            </a:r>
          </a:p>
          <a:p>
            <a:r>
              <a:rPr lang="en-IN" sz="2000" dirty="0">
                <a:solidFill>
                  <a:schemeClr val="tx1"/>
                </a:solidFill>
              </a:rPr>
              <a:t>The gates can learn what information is relevant to keep or forget during training.</a:t>
            </a:r>
          </a:p>
        </p:txBody>
      </p:sp>
    </p:spTree>
    <p:extLst>
      <p:ext uri="{BB962C8B-B14F-4D97-AF65-F5344CB8AC3E}">
        <p14:creationId xmlns:p14="http://schemas.microsoft.com/office/powerpoint/2010/main" val="13169825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LSTM: Forget Gate</a:t>
            </a:r>
          </a:p>
        </p:txBody>
      </p:sp>
      <p:sp>
        <p:nvSpPr>
          <p:cNvPr id="3" name="Content Placeholder 2"/>
          <p:cNvSpPr>
            <a:spLocks noGrp="1"/>
          </p:cNvSpPr>
          <p:nvPr>
            <p:ph sz="half" idx="1"/>
          </p:nvPr>
        </p:nvSpPr>
        <p:spPr/>
        <p:txBody>
          <a:bodyPr>
            <a:normAutofit/>
          </a:bodyPr>
          <a:lstStyle/>
          <a:p>
            <a:r>
              <a:rPr lang="en-IN" sz="2200" dirty="0">
                <a:solidFill>
                  <a:schemeClr val="tx1"/>
                </a:solidFill>
              </a:rPr>
              <a:t>Forget gate decides what information should be thrown away or kept. Information from the previous hidden state and information from the current input is passed through the sigmoid function. Values come out between 0 and 1. The closer to 0 means to forget, and the closer to 1 means to keep.</a:t>
            </a:r>
          </a:p>
          <a:p>
            <a:endParaRPr lang="en-IN" sz="2200" dirty="0">
              <a:solidFill>
                <a:schemeClr val="tx1"/>
              </a:solidFill>
            </a:endParaRPr>
          </a:p>
          <a:p>
            <a:endParaRPr lang="en-IN" sz="2200" dirty="0">
              <a:solidFill>
                <a:schemeClr val="tx1"/>
              </a:solidFill>
            </a:endParaRPr>
          </a:p>
        </p:txBody>
      </p:sp>
      <p:pic>
        <p:nvPicPr>
          <p:cNvPr id="1026" name="Picture 2" descr="https://miro.medium.com/max/237/1*apkkOoVzrYs1vQi_ltpA2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964" y="5463862"/>
            <a:ext cx="225742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569/1*PJ5atpFStpNWE_XpB4e8q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458" y="3203619"/>
            <a:ext cx="54197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IN" dirty="0"/>
              <a:t>How Machine Learning is different from Traditional Learning…?</a:t>
            </a:r>
          </a:p>
        </p:txBody>
      </p:sp>
      <p:pic>
        <p:nvPicPr>
          <p:cNvPr id="3074" name="Picture 2" descr="Traditional Learning vs.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751"/>
            <a:ext cx="5750636" cy="479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04749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LSTM: Input Gate</a:t>
            </a:r>
          </a:p>
        </p:txBody>
      </p:sp>
      <p:sp>
        <p:nvSpPr>
          <p:cNvPr id="3" name="Content Placeholder 2"/>
          <p:cNvSpPr>
            <a:spLocks noGrp="1"/>
          </p:cNvSpPr>
          <p:nvPr>
            <p:ph sz="half" idx="1"/>
          </p:nvPr>
        </p:nvSpPr>
        <p:spPr>
          <a:xfrm>
            <a:off x="838200" y="1825625"/>
            <a:ext cx="5334000" cy="4351338"/>
          </a:xfrm>
        </p:spPr>
        <p:txBody>
          <a:bodyPr>
            <a:normAutofit fontScale="92500" lnSpcReduction="20000"/>
          </a:bodyPr>
          <a:lstStyle/>
          <a:p>
            <a:r>
              <a:rPr lang="en-IN" sz="2000" dirty="0">
                <a:solidFill>
                  <a:schemeClr val="tx1"/>
                </a:solidFill>
              </a:rPr>
              <a:t>To update the cell state, we have the input gate. </a:t>
            </a:r>
          </a:p>
          <a:p>
            <a:r>
              <a:rPr lang="en-IN" sz="2000" dirty="0">
                <a:solidFill>
                  <a:schemeClr val="tx1"/>
                </a:solidFill>
              </a:rPr>
              <a:t>First, we pass the previous hidden state and current input into a sigmoid function. </a:t>
            </a:r>
          </a:p>
          <a:p>
            <a:r>
              <a:rPr lang="en-IN" sz="2000" dirty="0">
                <a:solidFill>
                  <a:schemeClr val="tx1"/>
                </a:solidFill>
              </a:rPr>
              <a:t>That decides which values will be updated by transforming the values to be between 0 and 1. 0 means not important, and 1 means important. </a:t>
            </a:r>
          </a:p>
          <a:p>
            <a:r>
              <a:rPr lang="en-IN" sz="2000" dirty="0">
                <a:solidFill>
                  <a:schemeClr val="tx1"/>
                </a:solidFill>
              </a:rPr>
              <a:t>You also pass the hidden state and current input into the tanh function to squish values between -1 and 1 to help regulate the network. </a:t>
            </a:r>
          </a:p>
          <a:p>
            <a:r>
              <a:rPr lang="en-IN" sz="2000" dirty="0">
                <a:solidFill>
                  <a:schemeClr val="tx1"/>
                </a:solidFill>
              </a:rPr>
              <a:t>Then you multiply the tanh output with the sigmoid output. </a:t>
            </a:r>
          </a:p>
          <a:p>
            <a:r>
              <a:rPr lang="en-IN" sz="2000" dirty="0">
                <a:solidFill>
                  <a:schemeClr val="tx1"/>
                </a:solidFill>
              </a:rPr>
              <a:t>The sigmoid output will decide which information is important to keep from the tanh output.</a:t>
            </a:r>
          </a:p>
        </p:txBody>
      </p:sp>
      <p:pic>
        <p:nvPicPr>
          <p:cNvPr id="2050" name="Picture 2" descr="https://miro.medium.com/max/558/1*pAzAFns1ccuHmBvCqwh3F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64759"/>
            <a:ext cx="5181600" cy="31201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28/1*H0JZj3gzOAyY2Baz1Y3p2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32" y="5221185"/>
            <a:ext cx="4076700" cy="34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8870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LSTM: Cell State</a:t>
            </a:r>
          </a:p>
        </p:txBody>
      </p:sp>
      <p:sp>
        <p:nvSpPr>
          <p:cNvPr id="3" name="Content Placeholder 2"/>
          <p:cNvSpPr>
            <a:spLocks noGrp="1"/>
          </p:cNvSpPr>
          <p:nvPr>
            <p:ph sz="half" idx="1"/>
          </p:nvPr>
        </p:nvSpPr>
        <p:spPr/>
        <p:txBody>
          <a:bodyPr>
            <a:normAutofit/>
          </a:bodyPr>
          <a:lstStyle/>
          <a:p>
            <a:r>
              <a:rPr lang="en-IN" sz="2200" dirty="0">
                <a:solidFill>
                  <a:schemeClr val="tx1"/>
                </a:solidFill>
              </a:rPr>
              <a:t>First, the cell state gets pointwise multiplied by the forget vector. </a:t>
            </a:r>
          </a:p>
          <a:p>
            <a:r>
              <a:rPr lang="en-IN" sz="2200" dirty="0">
                <a:solidFill>
                  <a:schemeClr val="tx1"/>
                </a:solidFill>
              </a:rPr>
              <a:t>This has a possibility of dropping values in the cell state if it gets multiplied by values near 0. </a:t>
            </a:r>
          </a:p>
          <a:p>
            <a:r>
              <a:rPr lang="en-IN" sz="2200" dirty="0">
                <a:solidFill>
                  <a:schemeClr val="tx1"/>
                </a:solidFill>
              </a:rPr>
              <a:t>Then we take the output from the input gate and do a pointwise addition which updates the cell state to new values that the neural network finds relevant. </a:t>
            </a:r>
          </a:p>
          <a:p>
            <a:r>
              <a:rPr lang="en-IN" sz="2200" dirty="0">
                <a:solidFill>
                  <a:schemeClr val="tx1"/>
                </a:solidFill>
              </a:rPr>
              <a:t>That gives us our new cell state.</a:t>
            </a:r>
          </a:p>
        </p:txBody>
      </p:sp>
      <p:pic>
        <p:nvPicPr>
          <p:cNvPr id="5" name="Picture 2" descr="https://cdn-images-1.medium.com/max/800/1*S0rXIeO_VoUVOyrYHckUWg.gif">
            <a:extLst>
              <a:ext uri="{FF2B5EF4-FFF2-40B4-BE49-F238E27FC236}">
                <a16:creationId xmlns:a16="http://schemas.microsoft.com/office/drawing/2014/main" id="{FA73EBF7-590B-41B1-8F6D-3F5E8A6BE9B1}"/>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637715"/>
            <a:ext cx="5181600" cy="272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5545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LSTM: Output Gate</a:t>
            </a:r>
          </a:p>
        </p:txBody>
      </p:sp>
      <p:sp>
        <p:nvSpPr>
          <p:cNvPr id="3" name="Content Placeholder 2"/>
          <p:cNvSpPr>
            <a:spLocks noGrp="1"/>
          </p:cNvSpPr>
          <p:nvPr>
            <p:ph sz="half" idx="1"/>
          </p:nvPr>
        </p:nvSpPr>
        <p:spPr/>
        <p:txBody>
          <a:bodyPr>
            <a:noAutofit/>
          </a:bodyPr>
          <a:lstStyle/>
          <a:p>
            <a:r>
              <a:rPr lang="en-IN" sz="2000" dirty="0">
                <a:solidFill>
                  <a:schemeClr val="tx1"/>
                </a:solidFill>
              </a:rPr>
              <a:t>The output gate decides what the next hidden state should be. </a:t>
            </a:r>
          </a:p>
          <a:p>
            <a:r>
              <a:rPr lang="en-IN" sz="2000" dirty="0">
                <a:solidFill>
                  <a:schemeClr val="tx1"/>
                </a:solidFill>
              </a:rPr>
              <a:t>Remember that the hidden state contains information on previous inputs. The hidden state is also used for predictions. </a:t>
            </a:r>
          </a:p>
          <a:p>
            <a:r>
              <a:rPr lang="en-IN" sz="2000" dirty="0">
                <a:solidFill>
                  <a:schemeClr val="tx1"/>
                </a:solidFill>
              </a:rPr>
              <a:t>First, we pass the previous hidden state and the current input into a sigmoid function. Then we pass the newly modified cell state to the tanh function. </a:t>
            </a:r>
          </a:p>
          <a:p>
            <a:r>
              <a:rPr lang="en-IN" sz="2000" dirty="0">
                <a:solidFill>
                  <a:schemeClr val="tx1"/>
                </a:solidFill>
              </a:rPr>
              <a:t>We multiply the tanh output with the sigmoid output to decide what information the hidden state should carry. The output is the hidden state. The new cell state and the new hidden is then carried over to the next time step.</a:t>
            </a:r>
          </a:p>
        </p:txBody>
      </p:sp>
      <p:pic>
        <p:nvPicPr>
          <p:cNvPr id="3074" name="Picture 2" descr="https://miro.medium.com/max/572/1*wXoU29bsWxi1WQ0DUAnK7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668056"/>
            <a:ext cx="5181600" cy="30437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max/226/1*pEM4Q6Y1D_g_WLlzz54z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262" y="4903761"/>
            <a:ext cx="2152650" cy="49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miro.medium.com/max/203/1*ILcoSNr6KRoPzbkP4FUVQ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37" y="5399062"/>
            <a:ext cx="1933575" cy="4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915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LSTM for Sentiment Analysis</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224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Gated Recurrent Unit - GRU</a:t>
            </a:r>
          </a:p>
        </p:txBody>
      </p:sp>
      <p:sp>
        <p:nvSpPr>
          <p:cNvPr id="5" name="Content Placeholder 4"/>
          <p:cNvSpPr>
            <a:spLocks noGrp="1"/>
          </p:cNvSpPr>
          <p:nvPr>
            <p:ph sz="half" idx="1"/>
          </p:nvPr>
        </p:nvSpPr>
        <p:spPr/>
        <p:txBody>
          <a:bodyPr>
            <a:normAutofit/>
          </a:bodyPr>
          <a:lstStyle/>
          <a:p>
            <a:r>
              <a:rPr lang="en-US" sz="2000" dirty="0">
                <a:solidFill>
                  <a:schemeClr val="tx1"/>
                </a:solidFill>
              </a:rPr>
              <a:t>A slight variation of the LSTM called the Gated recurrent unit(or GRU) was introduced in.</a:t>
            </a:r>
          </a:p>
          <a:p>
            <a:r>
              <a:rPr lang="en-US" sz="2000" dirty="0">
                <a:solidFill>
                  <a:schemeClr val="tx1"/>
                </a:solidFill>
              </a:rPr>
              <a:t>It uses a single update gate in place of the input and forget gates of the LSTM. It was found to be simpler than the standard LSTM variant and had fewer number of parameters, which resulted in faster training time than LSTMs.</a:t>
            </a:r>
            <a:endParaRPr lang="en-IN" sz="2000" dirty="0">
              <a:solidFill>
                <a:schemeClr val="tx1"/>
              </a:solidFill>
            </a:endParaRPr>
          </a:p>
        </p:txBody>
      </p:sp>
      <p:pic>
        <p:nvPicPr>
          <p:cNvPr id="8" name="Picture 2" descr="https://cdn-images-1.medium.com/max/800/1*yBXV9o5q7L_CvY7quJt3WQ.png">
            <a:extLst>
              <a:ext uri="{FF2B5EF4-FFF2-40B4-BE49-F238E27FC236}">
                <a16:creationId xmlns:a16="http://schemas.microsoft.com/office/drawing/2014/main" id="{D6524211-863D-42D6-9B0F-DCA25940F9D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56136"/>
            <a:ext cx="5181600" cy="329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09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GRU for Sentiment Analysis</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9480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Transformer</a:t>
            </a:r>
          </a:p>
        </p:txBody>
      </p:sp>
      <p:sp>
        <p:nvSpPr>
          <p:cNvPr id="3" name="Content Placeholder 2"/>
          <p:cNvSpPr>
            <a:spLocks noGrp="1"/>
          </p:cNvSpPr>
          <p:nvPr>
            <p:ph sz="half" idx="1"/>
          </p:nvPr>
        </p:nvSpPr>
        <p:spPr/>
        <p:txBody>
          <a:bodyPr>
            <a:normAutofit/>
          </a:bodyPr>
          <a:lstStyle/>
          <a:p>
            <a:r>
              <a:rPr lang="en-IN" sz="2200" dirty="0">
                <a:solidFill>
                  <a:schemeClr val="tx1"/>
                </a:solidFill>
              </a:rPr>
              <a:t>The Transformer architecture follows an encoder-decoder structure, but does not rely on recurrence and convolutions in order to generate an output. </a:t>
            </a:r>
          </a:p>
          <a:p>
            <a:pPr fontAlgn="base"/>
            <a:r>
              <a:rPr lang="en-IN" sz="2200" dirty="0">
                <a:solidFill>
                  <a:schemeClr val="tx1"/>
                </a:solidFill>
              </a:rPr>
              <a:t>In a nutshell, the task of the encoder, on the left half of the Transformer architecture, is to map an input sequence to a sequence of continuous representations, which is then fed into a decoder. </a:t>
            </a:r>
          </a:p>
          <a:p>
            <a:pPr fontAlgn="base"/>
            <a:r>
              <a:rPr lang="en-IN" sz="2200" dirty="0">
                <a:solidFill>
                  <a:schemeClr val="tx1"/>
                </a:solidFill>
              </a:rPr>
              <a:t>The decoder, on the right half of the architecture, receives the output of the encoder together with the decoder output at the previous time step, to generate an output sequence.</a:t>
            </a:r>
          </a:p>
        </p:txBody>
      </p:sp>
    </p:spTree>
    <p:extLst>
      <p:ext uri="{BB962C8B-B14F-4D97-AF65-F5344CB8AC3E}">
        <p14:creationId xmlns:p14="http://schemas.microsoft.com/office/powerpoint/2010/main" val="14527897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IN" dirty="0"/>
              <a:t>Architectural Overview</a:t>
            </a:r>
          </a:p>
        </p:txBody>
      </p:sp>
      <p:pic>
        <p:nvPicPr>
          <p:cNvPr id="6" name="Picture 2" descr="https://machinelearningmastery.com/wp-content/uploads/2021/08/attention_research_1-727x1024.pn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334850" y="248738"/>
            <a:ext cx="4610637" cy="649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264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flow of a Transformer</a:t>
            </a:r>
          </a:p>
        </p:txBody>
      </p:sp>
      <p:sp>
        <p:nvSpPr>
          <p:cNvPr id="3" name="Content Placeholder 2"/>
          <p:cNvSpPr>
            <a:spLocks noGrp="1"/>
          </p:cNvSpPr>
          <p:nvPr>
            <p:ph sz="half" idx="1"/>
          </p:nvPr>
        </p:nvSpPr>
        <p:spPr/>
        <p:txBody>
          <a:bodyPr>
            <a:normAutofit fontScale="92500" lnSpcReduction="10000"/>
          </a:bodyPr>
          <a:lstStyle/>
          <a:p>
            <a:pPr fontAlgn="base"/>
            <a:r>
              <a:rPr lang="en-IN" sz="2200" dirty="0">
                <a:solidFill>
                  <a:schemeClr val="tx1"/>
                </a:solidFill>
              </a:rPr>
              <a:t>Each word forming an input sequence is transformed into a </a:t>
            </a:r>
            <a:r>
              <a:rPr lang="en-IN" sz="2200" dirty="0" err="1">
                <a:solidFill>
                  <a:schemeClr val="tx1"/>
                </a:solidFill>
              </a:rPr>
              <a:t>d</a:t>
            </a:r>
            <a:r>
              <a:rPr lang="en-IN" dirty="0" err="1">
                <a:solidFill>
                  <a:schemeClr val="tx1"/>
                </a:solidFill>
              </a:rPr>
              <a:t>model</a:t>
            </a:r>
            <a:r>
              <a:rPr lang="en-IN" sz="2200" dirty="0">
                <a:solidFill>
                  <a:schemeClr val="tx1"/>
                </a:solidFill>
              </a:rPr>
              <a:t>-dimensional embedding vector. </a:t>
            </a:r>
          </a:p>
          <a:p>
            <a:pPr fontAlgn="base"/>
            <a:r>
              <a:rPr lang="en-IN" sz="2200" dirty="0">
                <a:solidFill>
                  <a:schemeClr val="tx1"/>
                </a:solidFill>
              </a:rPr>
              <a:t>Each embedding vector representing an input word is augmented by summing it (element-wise) to a positional encoding vector of the same </a:t>
            </a:r>
            <a:r>
              <a:rPr lang="en-IN" sz="2200" dirty="0" err="1">
                <a:solidFill>
                  <a:schemeClr val="tx1"/>
                </a:solidFill>
              </a:rPr>
              <a:t>d</a:t>
            </a:r>
            <a:r>
              <a:rPr lang="en-IN" dirty="0" err="1">
                <a:solidFill>
                  <a:schemeClr val="tx1"/>
                </a:solidFill>
              </a:rPr>
              <a:t>model</a:t>
            </a:r>
            <a:r>
              <a:rPr lang="en-IN" sz="2200" dirty="0">
                <a:solidFill>
                  <a:schemeClr val="tx1"/>
                </a:solidFill>
              </a:rPr>
              <a:t> length, hence introducing positional information into the input. </a:t>
            </a:r>
          </a:p>
          <a:p>
            <a:pPr fontAlgn="base"/>
            <a:r>
              <a:rPr lang="en-IN" sz="2200" dirty="0">
                <a:solidFill>
                  <a:schemeClr val="tx1"/>
                </a:solidFill>
              </a:rPr>
              <a:t>The augmented embedding vectors are fed into the encoder block, consisting of the two sublayers.</a:t>
            </a:r>
          </a:p>
          <a:p>
            <a:pPr marL="914400" lvl="1" indent="-457200" fontAlgn="base">
              <a:buFont typeface="+mj-lt"/>
              <a:buAutoNum type="arabicPeriod"/>
            </a:pPr>
            <a:r>
              <a:rPr lang="en-IN" sz="2200" dirty="0">
                <a:solidFill>
                  <a:schemeClr val="tx1"/>
                </a:solidFill>
              </a:rPr>
              <a:t>The first sublayer implements a multi-head self-attention mechanism. Multi-head mechanism implements h heads that receive a (different) linearly projected version of the queries, keys and values each, to produce h outputs in parallel that are then used to generate a final result. </a:t>
            </a:r>
          </a:p>
          <a:p>
            <a:pPr marL="914400" lvl="1" indent="-457200" fontAlgn="base">
              <a:buFont typeface="+mj-lt"/>
              <a:buAutoNum type="arabicPeriod"/>
            </a:pPr>
            <a:r>
              <a:rPr lang="en-IN" sz="2200" dirty="0">
                <a:solidFill>
                  <a:schemeClr val="tx1"/>
                </a:solidFill>
              </a:rPr>
              <a:t>The second sublayer is a fully connected feed-forward network, consisting of two linear transformations with Rectified Linear Unit (ReLU) activation in between.</a:t>
            </a:r>
            <a:endParaRPr lang="en-IN" sz="2000" dirty="0">
              <a:solidFill>
                <a:schemeClr val="tx1"/>
              </a:solidFill>
            </a:endParaRPr>
          </a:p>
          <a:p>
            <a:pPr fontAlgn="base"/>
            <a:r>
              <a:rPr lang="en-IN" sz="2200" dirty="0">
                <a:solidFill>
                  <a:schemeClr val="tx1"/>
                </a:solidFill>
              </a:rPr>
              <a:t>Since the encoder attends to all words in the input sequence, irrespective if they precede or succeed the word under consideration, then the Transformer encoder is </a:t>
            </a:r>
            <a:r>
              <a:rPr lang="en-IN" sz="2200" i="1" dirty="0">
                <a:solidFill>
                  <a:schemeClr val="tx1"/>
                </a:solidFill>
              </a:rPr>
              <a:t>bidirectional</a:t>
            </a:r>
            <a:r>
              <a:rPr lang="en-IN" sz="2200" dirty="0">
                <a:solidFill>
                  <a:schemeClr val="tx1"/>
                </a:solidFill>
              </a:rPr>
              <a:t>. </a:t>
            </a:r>
          </a:p>
        </p:txBody>
      </p:sp>
    </p:spTree>
    <p:extLst>
      <p:ext uri="{BB962C8B-B14F-4D97-AF65-F5344CB8AC3E}">
        <p14:creationId xmlns:p14="http://schemas.microsoft.com/office/powerpoint/2010/main" val="29506897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flow of a Transformer</a:t>
            </a:r>
          </a:p>
        </p:txBody>
      </p:sp>
      <p:sp>
        <p:nvSpPr>
          <p:cNvPr id="3" name="Content Placeholder 2"/>
          <p:cNvSpPr>
            <a:spLocks noGrp="1"/>
          </p:cNvSpPr>
          <p:nvPr>
            <p:ph sz="half" idx="1"/>
          </p:nvPr>
        </p:nvSpPr>
        <p:spPr/>
        <p:txBody>
          <a:bodyPr>
            <a:normAutofit/>
          </a:bodyPr>
          <a:lstStyle/>
          <a:p>
            <a:pPr fontAlgn="base"/>
            <a:r>
              <a:rPr lang="en-IN" sz="2200" dirty="0">
                <a:solidFill>
                  <a:schemeClr val="tx1"/>
                </a:solidFill>
              </a:rPr>
              <a:t>The decoder receives as input its own predicted output word at time-step, t–1.</a:t>
            </a:r>
          </a:p>
          <a:p>
            <a:pPr fontAlgn="base"/>
            <a:r>
              <a:rPr lang="en-IN" sz="2200" dirty="0">
                <a:solidFill>
                  <a:schemeClr val="tx1"/>
                </a:solidFill>
              </a:rPr>
              <a:t>The input to the decoder is also augmented by positional encoding, in the same manner as this is done on the encoder side. </a:t>
            </a:r>
          </a:p>
          <a:p>
            <a:pPr fontAlgn="base"/>
            <a:r>
              <a:rPr lang="en-IN" sz="2200" dirty="0">
                <a:solidFill>
                  <a:schemeClr val="tx1"/>
                </a:solidFill>
              </a:rPr>
              <a:t>The augmented decoder input is fed into the three sublayers comprising the decoder block. </a:t>
            </a:r>
          </a:p>
        </p:txBody>
      </p:sp>
    </p:spTree>
    <p:extLst>
      <p:ext uri="{BB962C8B-B14F-4D97-AF65-F5344CB8AC3E}">
        <p14:creationId xmlns:p14="http://schemas.microsoft.com/office/powerpoint/2010/main" val="111056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a:t>
            </a:r>
          </a:p>
        </p:txBody>
      </p:sp>
      <p:sp>
        <p:nvSpPr>
          <p:cNvPr id="3" name="Content Placeholder 2"/>
          <p:cNvSpPr>
            <a:spLocks noGrp="1"/>
          </p:cNvSpPr>
          <p:nvPr>
            <p:ph sz="half" idx="1"/>
          </p:nvPr>
        </p:nvSpPr>
        <p:spPr/>
        <p:txBody>
          <a:bodyPr>
            <a:normAutofit/>
          </a:bodyPr>
          <a:lstStyle/>
          <a:p>
            <a:pPr marL="285750" indent="-285750">
              <a:lnSpc>
                <a:spcPct val="100000"/>
              </a:lnSpc>
              <a:buFont typeface="Arial" panose="020B0604020202020204" pitchFamily="34" charset="0"/>
              <a:buChar char="•"/>
            </a:pPr>
            <a:r>
              <a:rPr lang="en-IN" sz="1800" dirty="0">
                <a:solidFill>
                  <a:schemeClr val="tx1"/>
                </a:solidFill>
              </a:rPr>
              <a:t>Introduction to Artificial Intelligence</a:t>
            </a:r>
          </a:p>
          <a:p>
            <a:pPr marL="285750" indent="-285750">
              <a:lnSpc>
                <a:spcPct val="100000"/>
              </a:lnSpc>
              <a:buFont typeface="Arial" panose="020B0604020202020204" pitchFamily="34" charset="0"/>
              <a:buChar char="•"/>
            </a:pPr>
            <a:r>
              <a:rPr lang="en-IN" sz="1800" dirty="0">
                <a:solidFill>
                  <a:schemeClr val="tx1"/>
                </a:solidFill>
              </a:rPr>
              <a:t>Approaches to achieve AI</a:t>
            </a:r>
          </a:p>
          <a:p>
            <a:pPr marL="285750" indent="-285750">
              <a:lnSpc>
                <a:spcPct val="100000"/>
              </a:lnSpc>
            </a:pPr>
            <a:r>
              <a:rPr lang="en-IN" sz="1800" dirty="0">
                <a:solidFill>
                  <a:schemeClr val="tx1"/>
                </a:solidFill>
              </a:rPr>
              <a:t>Intuition to Machine Learning</a:t>
            </a:r>
          </a:p>
          <a:p>
            <a:pPr marL="285750" indent="-285750">
              <a:lnSpc>
                <a:spcPct val="100000"/>
              </a:lnSpc>
              <a:buFont typeface="Arial" panose="020B0604020202020204" pitchFamily="34" charset="0"/>
              <a:buChar char="•"/>
            </a:pPr>
            <a:r>
              <a:rPr lang="en-IN" sz="1800" dirty="0">
                <a:solidFill>
                  <a:schemeClr val="tx1"/>
                </a:solidFill>
              </a:rPr>
              <a:t>Introduction to Deep Learning</a:t>
            </a:r>
          </a:p>
          <a:p>
            <a:pPr marL="285750" indent="-285750">
              <a:lnSpc>
                <a:spcPct val="100000"/>
              </a:lnSpc>
              <a:buFont typeface="Arial" panose="020B0604020202020204" pitchFamily="34" charset="0"/>
              <a:buChar char="•"/>
            </a:pPr>
            <a:r>
              <a:rPr lang="en-IN" sz="1800" dirty="0">
                <a:solidFill>
                  <a:schemeClr val="tx1"/>
                </a:solidFill>
              </a:rPr>
              <a:t>Deep Learning Tools &amp; Applications</a:t>
            </a:r>
          </a:p>
          <a:p>
            <a:pPr marL="285750" indent="-285750">
              <a:lnSpc>
                <a:spcPct val="100000"/>
              </a:lnSpc>
              <a:buFont typeface="Arial" panose="020B0604020202020204" pitchFamily="34" charset="0"/>
              <a:buChar char="•"/>
            </a:pPr>
            <a:r>
              <a:rPr lang="en-IN" sz="1800" dirty="0">
                <a:solidFill>
                  <a:schemeClr val="tx1"/>
                </a:solidFill>
              </a:rPr>
              <a:t>Feed Forward Neural Networks</a:t>
            </a:r>
          </a:p>
          <a:p>
            <a:pPr marL="971550" lvl="1" indent="-285750">
              <a:lnSpc>
                <a:spcPct val="100000"/>
              </a:lnSpc>
            </a:pPr>
            <a:r>
              <a:rPr lang="en-IN" sz="1800" dirty="0">
                <a:solidFill>
                  <a:schemeClr val="tx1"/>
                </a:solidFill>
              </a:rPr>
              <a:t>Multi Layered Perceptron</a:t>
            </a:r>
          </a:p>
          <a:p>
            <a:pPr marL="971550" lvl="1" indent="-285750">
              <a:lnSpc>
                <a:spcPct val="100000"/>
              </a:lnSpc>
            </a:pPr>
            <a:r>
              <a:rPr lang="en-IN" sz="1800" dirty="0">
                <a:solidFill>
                  <a:schemeClr val="tx1"/>
                </a:solidFill>
              </a:rPr>
              <a:t>Convolutional Neural Network</a:t>
            </a:r>
          </a:p>
          <a:p>
            <a:pPr marL="285750" indent="-285750">
              <a:lnSpc>
                <a:spcPct val="100000"/>
              </a:lnSpc>
              <a:buFont typeface="Arial" panose="020B0604020202020204" pitchFamily="34" charset="0"/>
              <a:buChar char="•"/>
            </a:pPr>
            <a:r>
              <a:rPr lang="en-IN" sz="1800" dirty="0">
                <a:solidFill>
                  <a:schemeClr val="tx1"/>
                </a:solidFill>
              </a:rPr>
              <a:t>Feedback Neural Networks</a:t>
            </a:r>
          </a:p>
          <a:p>
            <a:pPr marL="742950" lvl="1" indent="-285750">
              <a:lnSpc>
                <a:spcPct val="100000"/>
              </a:lnSpc>
            </a:pPr>
            <a:r>
              <a:rPr lang="en-IN" sz="1800" dirty="0">
                <a:solidFill>
                  <a:schemeClr val="tx1"/>
                </a:solidFill>
              </a:rPr>
              <a:t>Recurrent Neural Networks (LSTM &amp; GRU)</a:t>
            </a:r>
          </a:p>
          <a:p>
            <a:pPr marL="285750" indent="-285750">
              <a:lnSpc>
                <a:spcPct val="100000"/>
              </a:lnSpc>
            </a:pPr>
            <a:r>
              <a:rPr lang="en-IN" sz="1800" dirty="0">
                <a:solidFill>
                  <a:schemeClr val="tx1"/>
                </a:solidFill>
              </a:rPr>
              <a:t>Transfer Learning</a:t>
            </a:r>
          </a:p>
          <a:p>
            <a:pPr marL="285750" indent="-285750">
              <a:lnSpc>
                <a:spcPct val="100000"/>
              </a:lnSpc>
            </a:pPr>
            <a:r>
              <a:rPr lang="en-IN" sz="1800" dirty="0">
                <a:solidFill>
                  <a:schemeClr val="tx1"/>
                </a:solidFill>
              </a:rPr>
              <a:t>Transformers for Vision &amp; Sequence Modeling </a:t>
            </a:r>
          </a:p>
        </p:txBody>
      </p:sp>
      <p:sp>
        <p:nvSpPr>
          <p:cNvPr id="4" name="Content Placeholder 2"/>
          <p:cNvSpPr txBox="1">
            <a:spLocks/>
          </p:cNvSpPr>
          <p:nvPr/>
        </p:nvSpPr>
        <p:spPr>
          <a:xfrm>
            <a:off x="6940641" y="1825625"/>
            <a:ext cx="4167753"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endParaRPr lang="en-IN" dirty="0"/>
          </a:p>
        </p:txBody>
      </p:sp>
    </p:spTree>
    <p:extLst>
      <p:ext uri="{BB962C8B-B14F-4D97-AF65-F5344CB8AC3E}">
        <p14:creationId xmlns:p14="http://schemas.microsoft.com/office/powerpoint/2010/main" val="122183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Traditional Programming vs Machine Learning</a:t>
            </a:r>
          </a:p>
        </p:txBody>
      </p:sp>
      <p:pic>
        <p:nvPicPr>
          <p:cNvPr id="1026" name="Picture 2" descr="Machine Learning vs Traditional Programmi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004558" y="2233748"/>
            <a:ext cx="8207977" cy="350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378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flow of a Transformer</a:t>
            </a:r>
          </a:p>
        </p:txBody>
      </p:sp>
      <p:sp>
        <p:nvSpPr>
          <p:cNvPr id="3" name="Content Placeholder 2"/>
          <p:cNvSpPr>
            <a:spLocks noGrp="1"/>
          </p:cNvSpPr>
          <p:nvPr>
            <p:ph sz="half" idx="1"/>
          </p:nvPr>
        </p:nvSpPr>
        <p:spPr>
          <a:xfrm>
            <a:off x="838200" y="1825625"/>
            <a:ext cx="7558826" cy="4351338"/>
          </a:xfrm>
        </p:spPr>
        <p:txBody>
          <a:bodyPr>
            <a:noAutofit/>
          </a:bodyPr>
          <a:lstStyle/>
          <a:p>
            <a:r>
              <a:rPr lang="en-IN" sz="1900" dirty="0">
                <a:solidFill>
                  <a:schemeClr val="tx1"/>
                </a:solidFill>
              </a:rPr>
              <a:t>The first sublayer receives the previous output of the decoder stack, augments it with positional information, and implements multi-head self-attention over it. While the encoder is designed to attend to all words in the input sequence, </a:t>
            </a:r>
            <a:r>
              <a:rPr lang="en-IN" sz="1900" i="1" dirty="0">
                <a:solidFill>
                  <a:schemeClr val="tx1"/>
                </a:solidFill>
              </a:rPr>
              <a:t>regardless</a:t>
            </a:r>
            <a:r>
              <a:rPr lang="en-IN" sz="1900" dirty="0">
                <a:solidFill>
                  <a:schemeClr val="tx1"/>
                </a:solidFill>
              </a:rPr>
              <a:t> of their position in the sequence, the decoder is modified to attend </a:t>
            </a:r>
            <a:r>
              <a:rPr lang="en-IN" sz="1900" i="1" dirty="0">
                <a:solidFill>
                  <a:schemeClr val="tx1"/>
                </a:solidFill>
              </a:rPr>
              <a:t>only</a:t>
            </a:r>
            <a:r>
              <a:rPr lang="en-IN" sz="1900" dirty="0">
                <a:solidFill>
                  <a:schemeClr val="tx1"/>
                </a:solidFill>
              </a:rPr>
              <a:t> to the preceding words. Hence, the prediction for a word at position, </a:t>
            </a:r>
            <a:r>
              <a:rPr lang="en-IN" sz="1900" dirty="0" err="1">
                <a:solidFill>
                  <a:schemeClr val="tx1"/>
                </a:solidFill>
              </a:rPr>
              <a:t>i</a:t>
            </a:r>
            <a:r>
              <a:rPr lang="en-IN" sz="1900" dirty="0">
                <a:solidFill>
                  <a:schemeClr val="tx1"/>
                </a:solidFill>
              </a:rPr>
              <a:t>, can only depend on the known outputs for the words that come before it in the sequence. In the multi-head attention mechanism (which implements multiple, single attention functions in parallel), this is achieved by introducing a mask over the values produced by the scaled multiplication of matrices Q and K. This masking is implemented by suppressing the matrix values that would, otherwise, correspond to illegal connections.</a:t>
            </a:r>
          </a:p>
        </p:txBody>
      </p:sp>
      <p:pic>
        <p:nvPicPr>
          <p:cNvPr id="5" name="Picture 2" descr="https://machinelearningmastery.com/wp-content/uploads/2021/09/tour_3-609x1024.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680360" y="1825625"/>
            <a:ext cx="258785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83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flow of a Transformer</a:t>
            </a:r>
          </a:p>
        </p:txBody>
      </p:sp>
      <p:sp>
        <p:nvSpPr>
          <p:cNvPr id="3" name="Content Placeholder 2"/>
          <p:cNvSpPr>
            <a:spLocks noGrp="1"/>
          </p:cNvSpPr>
          <p:nvPr>
            <p:ph sz="half" idx="1"/>
          </p:nvPr>
        </p:nvSpPr>
        <p:spPr/>
        <p:txBody>
          <a:bodyPr>
            <a:noAutofit/>
          </a:bodyPr>
          <a:lstStyle/>
          <a:p>
            <a:pPr lvl="1" fontAlgn="base"/>
            <a:r>
              <a:rPr lang="en-IN" sz="2000" dirty="0">
                <a:solidFill>
                  <a:schemeClr val="tx1"/>
                </a:solidFill>
              </a:rPr>
              <a:t>The second layer implements a multi-head self-attention mechanism, which is similar to the one implemented in the first sublayer of the encoder. On the decoder side, this multi-head mechanism receives the queries from the previous decoder sublayer, and the keys and values from the output of the encoder. This allows the decoder to attend to all of the words in the input sequence.</a:t>
            </a:r>
          </a:p>
          <a:p>
            <a:pPr lvl="1" fontAlgn="base"/>
            <a:r>
              <a:rPr lang="en-IN" sz="2000" dirty="0">
                <a:solidFill>
                  <a:schemeClr val="tx1"/>
                </a:solidFill>
              </a:rPr>
              <a:t>The third layer implements a fully connected feed-forward network, which is similar to the one implemented in the second sublayer of the encoder.</a:t>
            </a:r>
          </a:p>
          <a:p>
            <a:pPr fontAlgn="base"/>
            <a:r>
              <a:rPr lang="en-IN" sz="2200" dirty="0">
                <a:solidFill>
                  <a:schemeClr val="tx1"/>
                </a:solidFill>
              </a:rPr>
              <a:t>Masking is applied in the first sublayer, in order to stop the decoder from attending to succeeding words. At the second sublayer, the decoder also receives the output of the encoder, which now allows the decoder to attend to all of the words in the input sequence.</a:t>
            </a:r>
          </a:p>
          <a:p>
            <a:pPr fontAlgn="base"/>
            <a:r>
              <a:rPr lang="en-IN" sz="2200" dirty="0">
                <a:solidFill>
                  <a:schemeClr val="tx1"/>
                </a:solidFill>
              </a:rPr>
              <a:t>The output of the decoder finally passes through a fully connected layer, followed by a softmax layer, to generate a prediction for the next word of the output sequence. </a:t>
            </a:r>
          </a:p>
        </p:txBody>
      </p:sp>
    </p:spTree>
    <p:extLst>
      <p:ext uri="{BB962C8B-B14F-4D97-AF65-F5344CB8AC3E}">
        <p14:creationId xmlns:p14="http://schemas.microsoft.com/office/powerpoint/2010/main" val="29959299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Unfolded Transformer Architecture</a:t>
            </a:r>
          </a:p>
        </p:txBody>
      </p:sp>
      <p:pic>
        <p:nvPicPr>
          <p:cNvPr id="4098" name="Picture 2" descr="Transformer Model Architecture. Transformer Architecture [26] is... |  Download Scientific Diagram"/>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34043" y="1555168"/>
            <a:ext cx="7490147" cy="499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4556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Transformer for Sentiment Analysis</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5504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Hands-on Exercises</a:t>
            </a:r>
          </a:p>
        </p:txBody>
      </p:sp>
      <p:sp>
        <p:nvSpPr>
          <p:cNvPr id="5" name="Content Placeholder 4"/>
          <p:cNvSpPr>
            <a:spLocks noGrp="1"/>
          </p:cNvSpPr>
          <p:nvPr>
            <p:ph sz="half" idx="1"/>
          </p:nvPr>
        </p:nvSpPr>
        <p:spPr/>
        <p:txBody>
          <a:bodyPr>
            <a:noAutofit/>
          </a:bodyPr>
          <a:lstStyle/>
          <a:p>
            <a:pPr>
              <a:buFont typeface="Wingdings" panose="05000000000000000000" pitchFamily="2" charset="2"/>
              <a:buChar char="ü"/>
            </a:pPr>
            <a:r>
              <a:rPr lang="en-IN" sz="1800" dirty="0">
                <a:solidFill>
                  <a:schemeClr val="tx1"/>
                </a:solidFill>
              </a:rPr>
              <a:t>MP Neuron for Diabetes Prediction</a:t>
            </a:r>
          </a:p>
          <a:p>
            <a:pPr>
              <a:buFont typeface="Wingdings" panose="05000000000000000000" pitchFamily="2" charset="2"/>
              <a:buChar char="ü"/>
            </a:pPr>
            <a:r>
              <a:rPr lang="en-IN" sz="1800" dirty="0">
                <a:solidFill>
                  <a:schemeClr val="tx1"/>
                </a:solidFill>
              </a:rPr>
              <a:t>Perceptron for Diabetes Prediction (scratch &amp; </a:t>
            </a:r>
            <a:r>
              <a:rPr lang="en-IN" sz="1800" dirty="0" err="1">
                <a:solidFill>
                  <a:schemeClr val="tx1"/>
                </a:solidFill>
              </a:rPr>
              <a:t>sklearn</a:t>
            </a:r>
            <a:r>
              <a:rPr lang="en-IN" sz="1800" dirty="0">
                <a:solidFill>
                  <a:schemeClr val="tx1"/>
                </a:solidFill>
              </a:rPr>
              <a:t>)</a:t>
            </a:r>
          </a:p>
          <a:p>
            <a:pPr>
              <a:buFont typeface="Wingdings" panose="05000000000000000000" pitchFamily="2" charset="2"/>
              <a:buChar char="ü"/>
            </a:pPr>
            <a:r>
              <a:rPr lang="en-IN" sz="1800" dirty="0">
                <a:solidFill>
                  <a:schemeClr val="tx1"/>
                </a:solidFill>
              </a:rPr>
              <a:t>MLP for Loan Prediction (sklearn)</a:t>
            </a:r>
          </a:p>
          <a:p>
            <a:pPr>
              <a:buFont typeface="Wingdings" panose="05000000000000000000" pitchFamily="2" charset="2"/>
              <a:buChar char="ü"/>
            </a:pPr>
            <a:r>
              <a:rPr lang="en-IN" sz="1800" dirty="0">
                <a:solidFill>
                  <a:schemeClr val="tx1"/>
                </a:solidFill>
              </a:rPr>
              <a:t>DNN for Loan Prediction (BP scratch)</a:t>
            </a:r>
          </a:p>
          <a:p>
            <a:pPr>
              <a:buFont typeface="Wingdings" panose="05000000000000000000" pitchFamily="2" charset="2"/>
              <a:buChar char="ü"/>
            </a:pPr>
            <a:r>
              <a:rPr lang="en-IN" sz="1800" dirty="0">
                <a:solidFill>
                  <a:schemeClr val="tx1"/>
                </a:solidFill>
              </a:rPr>
              <a:t>DNN for Image Classification (tensor flow)</a:t>
            </a:r>
          </a:p>
          <a:p>
            <a:pPr>
              <a:buFont typeface="Wingdings" panose="05000000000000000000" pitchFamily="2" charset="2"/>
              <a:buChar char="ü"/>
            </a:pPr>
            <a:r>
              <a:rPr lang="en-IN" sz="1800" dirty="0">
                <a:solidFill>
                  <a:schemeClr val="tx1"/>
                </a:solidFill>
              </a:rPr>
              <a:t>CNN for Image Classification (tensor flow)</a:t>
            </a:r>
          </a:p>
          <a:p>
            <a:pPr>
              <a:buFont typeface="Wingdings" panose="05000000000000000000" pitchFamily="2" charset="2"/>
              <a:buChar char="ü"/>
            </a:pPr>
            <a:r>
              <a:rPr lang="en-IN" sz="1800" dirty="0">
                <a:solidFill>
                  <a:schemeClr val="tx1"/>
                </a:solidFill>
              </a:rPr>
              <a:t>Regularized CNN for Image Classification (tensor flow)</a:t>
            </a:r>
          </a:p>
          <a:p>
            <a:pPr>
              <a:buFont typeface="Wingdings" panose="05000000000000000000" pitchFamily="2" charset="2"/>
              <a:buChar char="ü"/>
            </a:pPr>
            <a:r>
              <a:rPr lang="en-IN" sz="1800" dirty="0">
                <a:solidFill>
                  <a:schemeClr val="tx1"/>
                </a:solidFill>
              </a:rPr>
              <a:t>VGG16 for Image Classification (Fine-tuning Approach)</a:t>
            </a:r>
          </a:p>
          <a:p>
            <a:pPr>
              <a:buFont typeface="Wingdings" panose="05000000000000000000" pitchFamily="2" charset="2"/>
              <a:buChar char="ü"/>
            </a:pPr>
            <a:r>
              <a:rPr lang="en-IN" sz="1800" dirty="0">
                <a:solidFill>
                  <a:schemeClr val="tx1"/>
                </a:solidFill>
              </a:rPr>
              <a:t>VGG16 for Image Classification (Feature Extraction Approach)</a:t>
            </a:r>
          </a:p>
          <a:p>
            <a:pPr>
              <a:buFont typeface="Wingdings" panose="05000000000000000000" pitchFamily="2" charset="2"/>
              <a:buChar char="ü"/>
            </a:pPr>
            <a:r>
              <a:rPr lang="en-IN" sz="1800" dirty="0">
                <a:solidFill>
                  <a:schemeClr val="tx1"/>
                </a:solidFill>
              </a:rPr>
              <a:t>RNN for Sentiment Analysis</a:t>
            </a:r>
          </a:p>
          <a:p>
            <a:pPr>
              <a:buFont typeface="Wingdings" panose="05000000000000000000" pitchFamily="2" charset="2"/>
              <a:buChar char="ü"/>
            </a:pPr>
            <a:r>
              <a:rPr lang="en-IN" sz="1800" dirty="0">
                <a:solidFill>
                  <a:schemeClr val="tx1"/>
                </a:solidFill>
              </a:rPr>
              <a:t>LSTM for Sentiment Analysis</a:t>
            </a:r>
          </a:p>
          <a:p>
            <a:pPr>
              <a:buFont typeface="Wingdings" panose="05000000000000000000" pitchFamily="2" charset="2"/>
              <a:buChar char="ü"/>
            </a:pPr>
            <a:r>
              <a:rPr lang="en-IN" sz="1800" dirty="0">
                <a:solidFill>
                  <a:schemeClr val="tx1"/>
                </a:solidFill>
              </a:rPr>
              <a:t>GRU for Sentiment Analysis</a:t>
            </a:r>
          </a:p>
          <a:p>
            <a:pPr>
              <a:buFont typeface="Wingdings" panose="05000000000000000000" pitchFamily="2" charset="2"/>
              <a:buChar char="ü"/>
            </a:pPr>
            <a:r>
              <a:rPr lang="en-IN" sz="1800" dirty="0">
                <a:solidFill>
                  <a:schemeClr val="tx1"/>
                </a:solidFill>
              </a:rPr>
              <a:t>Transformer for Sentiment Analysis</a:t>
            </a:r>
          </a:p>
        </p:txBody>
      </p:sp>
    </p:spTree>
    <p:extLst>
      <p:ext uri="{BB962C8B-B14F-4D97-AF65-F5344CB8AC3E}">
        <p14:creationId xmlns:p14="http://schemas.microsoft.com/office/powerpoint/2010/main" val="35247277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Questions Should You Ask During the Product Lifecycle ...">
            <a:extLst>
              <a:ext uri="{FF2B5EF4-FFF2-40B4-BE49-F238E27FC236}">
                <a16:creationId xmlns:a16="http://schemas.microsoft.com/office/drawing/2014/main" id="{8C1545D0-98B8-4093-8BB3-D696793B7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02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Machine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We interact with Machine Learning models every single day without our knowledge.</a:t>
            </a:r>
          </a:p>
          <a:p>
            <a:r>
              <a:rPr lang="en-IN" sz="2200" dirty="0">
                <a:solidFill>
                  <a:schemeClr val="tx1"/>
                </a:solidFill>
              </a:rPr>
              <a:t>Every time we perform a Google search, listen to a song or even take a photo, Machine Learning is becoming a backbone process behind it by invariably </a:t>
            </a:r>
            <a:r>
              <a:rPr lang="en-IN" sz="2200" b="1" dirty="0">
                <a:solidFill>
                  <a:schemeClr val="tx1"/>
                </a:solidFill>
              </a:rPr>
              <a:t>learning and improving from every interaction</a:t>
            </a:r>
            <a:r>
              <a:rPr lang="en-IN" sz="2200" dirty="0">
                <a:solidFill>
                  <a:schemeClr val="tx1"/>
                </a:solidFill>
              </a:rPr>
              <a:t>.</a:t>
            </a:r>
          </a:p>
          <a:p>
            <a:r>
              <a:rPr lang="en-IN" sz="2200" dirty="0">
                <a:solidFill>
                  <a:schemeClr val="tx1"/>
                </a:solidFill>
              </a:rPr>
              <a:t>Machines can drive your car for you, detect eye diseases, unlock your phone with face recognition, and the list never ends.</a:t>
            </a:r>
          </a:p>
        </p:txBody>
      </p:sp>
    </p:spTree>
    <p:extLst>
      <p:ext uri="{BB962C8B-B14F-4D97-AF65-F5344CB8AC3E}">
        <p14:creationId xmlns:p14="http://schemas.microsoft.com/office/powerpoint/2010/main" val="368221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What is the life cycle of Machine Learning?</a:t>
            </a:r>
          </a:p>
        </p:txBody>
      </p:sp>
      <p:sp>
        <p:nvSpPr>
          <p:cNvPr id="5" name="Content Placeholder 4"/>
          <p:cNvSpPr>
            <a:spLocks noGrp="1"/>
          </p:cNvSpPr>
          <p:nvPr>
            <p:ph sz="half" idx="1"/>
          </p:nvPr>
        </p:nvSpPr>
        <p:spPr/>
        <p:txBody>
          <a:bodyPr>
            <a:noAutofit/>
          </a:bodyPr>
          <a:lstStyle/>
          <a:p>
            <a:pPr marL="0" indent="0">
              <a:buNone/>
            </a:pPr>
            <a:r>
              <a:rPr lang="en-IN" sz="2200" dirty="0">
                <a:solidFill>
                  <a:schemeClr val="tx1"/>
                </a:solidFill>
              </a:rPr>
              <a:t>The Machine Learning process lies in 9 steps:</a:t>
            </a:r>
          </a:p>
          <a:p>
            <a:pPr marL="0" indent="0">
              <a:buNone/>
            </a:pPr>
            <a:endParaRPr lang="en-IN" sz="2200" dirty="0">
              <a:solidFill>
                <a:schemeClr val="tx1"/>
              </a:solidFill>
            </a:endParaRPr>
          </a:p>
          <a:p>
            <a:pPr marL="800100" lvl="1" indent="-342900">
              <a:buFont typeface="+mj-lt"/>
              <a:buAutoNum type="arabicPeriod"/>
            </a:pPr>
            <a:r>
              <a:rPr lang="en-IN" sz="2200" dirty="0">
                <a:solidFill>
                  <a:schemeClr val="tx1"/>
                </a:solidFill>
              </a:rPr>
              <a:t>Defining Project Objectives</a:t>
            </a:r>
          </a:p>
          <a:p>
            <a:pPr marL="800100" lvl="1" indent="-342900">
              <a:buFont typeface="+mj-lt"/>
              <a:buAutoNum type="arabicPeriod"/>
            </a:pPr>
            <a:r>
              <a:rPr lang="en-IN" sz="2200" dirty="0">
                <a:solidFill>
                  <a:schemeClr val="tx1"/>
                </a:solidFill>
              </a:rPr>
              <a:t>Gathering Data</a:t>
            </a:r>
          </a:p>
          <a:p>
            <a:pPr marL="800100" lvl="1" indent="-342900">
              <a:buFont typeface="+mj-lt"/>
              <a:buAutoNum type="arabicPeriod"/>
            </a:pPr>
            <a:r>
              <a:rPr lang="en-IN" sz="2200" dirty="0">
                <a:solidFill>
                  <a:schemeClr val="tx1"/>
                </a:solidFill>
              </a:rPr>
              <a:t>Exploratory Data Analysis (EDA) and Data Cleaning</a:t>
            </a:r>
          </a:p>
          <a:p>
            <a:pPr marL="800100" lvl="1" indent="-342900">
              <a:buFont typeface="+mj-lt"/>
              <a:buAutoNum type="arabicPeriod"/>
            </a:pPr>
            <a:r>
              <a:rPr lang="en-IN" sz="2200" dirty="0">
                <a:solidFill>
                  <a:schemeClr val="tx1"/>
                </a:solidFill>
              </a:rPr>
              <a:t>Choosing a Model</a:t>
            </a:r>
          </a:p>
          <a:p>
            <a:pPr marL="800100" lvl="1" indent="-342900">
              <a:buFont typeface="+mj-lt"/>
              <a:buAutoNum type="arabicPeriod"/>
            </a:pPr>
            <a:r>
              <a:rPr lang="en-IN" sz="2200" dirty="0">
                <a:solidFill>
                  <a:schemeClr val="tx1"/>
                </a:solidFill>
              </a:rPr>
              <a:t>Training</a:t>
            </a:r>
          </a:p>
          <a:p>
            <a:pPr marL="800100" lvl="1" indent="-342900">
              <a:buFont typeface="+mj-lt"/>
              <a:buAutoNum type="arabicPeriod"/>
            </a:pPr>
            <a:r>
              <a:rPr lang="en-IN" sz="2200" dirty="0">
                <a:solidFill>
                  <a:schemeClr val="tx1"/>
                </a:solidFill>
              </a:rPr>
              <a:t>Evaluation</a:t>
            </a:r>
          </a:p>
          <a:p>
            <a:pPr marL="800100" lvl="1" indent="-342900">
              <a:buFont typeface="+mj-lt"/>
              <a:buAutoNum type="arabicPeriod"/>
            </a:pPr>
            <a:r>
              <a:rPr lang="en-IN" sz="2200" dirty="0">
                <a:solidFill>
                  <a:schemeClr val="tx1"/>
                </a:solidFill>
              </a:rPr>
              <a:t>Hyperparameter Tuning</a:t>
            </a:r>
          </a:p>
          <a:p>
            <a:pPr marL="800100" lvl="1" indent="-342900">
              <a:buFont typeface="+mj-lt"/>
              <a:buAutoNum type="arabicPeriod"/>
            </a:pPr>
            <a:r>
              <a:rPr lang="en-IN" sz="2200" dirty="0">
                <a:solidFill>
                  <a:schemeClr val="tx1"/>
                </a:solidFill>
              </a:rPr>
              <a:t>Interpret and Communicate</a:t>
            </a:r>
          </a:p>
          <a:p>
            <a:pPr marL="800100" lvl="1" indent="-342900">
              <a:buFont typeface="+mj-lt"/>
              <a:buAutoNum type="arabicPeriod"/>
            </a:pPr>
            <a:r>
              <a:rPr lang="en-IN" sz="2200" dirty="0">
                <a:solidFill>
                  <a:schemeClr val="tx1"/>
                </a:solidFill>
              </a:rPr>
              <a:t>Deployment and Documentation</a:t>
            </a:r>
          </a:p>
        </p:txBody>
      </p:sp>
    </p:spTree>
    <p:extLst>
      <p:ext uri="{BB962C8B-B14F-4D97-AF65-F5344CB8AC3E}">
        <p14:creationId xmlns:p14="http://schemas.microsoft.com/office/powerpoint/2010/main" val="3582662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Project Objectives</a:t>
            </a:r>
          </a:p>
        </p:txBody>
      </p:sp>
      <p:sp>
        <p:nvSpPr>
          <p:cNvPr id="3" name="Content Placeholder 2"/>
          <p:cNvSpPr>
            <a:spLocks noGrp="1"/>
          </p:cNvSpPr>
          <p:nvPr>
            <p:ph sz="half" idx="1"/>
          </p:nvPr>
        </p:nvSpPr>
        <p:spPr/>
        <p:txBody>
          <a:bodyPr>
            <a:normAutofit/>
          </a:bodyPr>
          <a:lstStyle/>
          <a:p>
            <a:r>
              <a:rPr lang="en-IN" sz="2200" dirty="0">
                <a:solidFill>
                  <a:schemeClr val="tx1"/>
                </a:solidFill>
              </a:rPr>
              <a:t>The first step of the life cycle is to recognize the opportunity for tangible improvement of activities, enhance customer satisfaction, or create value otherwise.</a:t>
            </a:r>
          </a:p>
          <a:p>
            <a:r>
              <a:rPr lang="en-IN" sz="2200" dirty="0">
                <a:solidFill>
                  <a:schemeClr val="tx1"/>
                </a:solidFill>
              </a:rPr>
              <a:t>It is critical that you understand the problem you are trying to solve. In this stage, you should also be identifying the central objectives of your project by identifying the variables that need to be predicted.</a:t>
            </a:r>
          </a:p>
        </p:txBody>
      </p:sp>
    </p:spTree>
    <p:extLst>
      <p:ext uri="{BB962C8B-B14F-4D97-AF65-F5344CB8AC3E}">
        <p14:creationId xmlns:p14="http://schemas.microsoft.com/office/powerpoint/2010/main" val="21151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Gathering Data</a:t>
            </a:r>
          </a:p>
        </p:txBody>
      </p:sp>
      <p:sp>
        <p:nvSpPr>
          <p:cNvPr id="3" name="Content Placeholder 2"/>
          <p:cNvSpPr>
            <a:spLocks noGrp="1"/>
          </p:cNvSpPr>
          <p:nvPr>
            <p:ph sz="half" idx="1"/>
          </p:nvPr>
        </p:nvSpPr>
        <p:spPr/>
        <p:txBody>
          <a:bodyPr>
            <a:normAutofit/>
          </a:bodyPr>
          <a:lstStyle/>
          <a:p>
            <a:r>
              <a:rPr lang="en-IN" sz="2200" dirty="0">
                <a:solidFill>
                  <a:schemeClr val="tx1"/>
                </a:solidFill>
              </a:rPr>
              <a:t>This is considered to be the primary step of the Machine Learning process.</a:t>
            </a:r>
          </a:p>
          <a:p>
            <a:r>
              <a:rPr lang="en-IN" sz="2200" dirty="0">
                <a:solidFill>
                  <a:schemeClr val="tx1"/>
                </a:solidFill>
              </a:rPr>
              <a:t>The quality and quantity of data you gather in this step will determine how efficient your model will be.</a:t>
            </a:r>
          </a:p>
          <a:p>
            <a:endParaRPr lang="en-IN" sz="2200" dirty="0">
              <a:solidFill>
                <a:schemeClr val="tx1"/>
              </a:solidFill>
            </a:endParaRPr>
          </a:p>
          <a:p>
            <a:pPr marL="0" indent="0">
              <a:buNone/>
            </a:pPr>
            <a:r>
              <a:rPr lang="en-IN" sz="2200" dirty="0">
                <a:solidFill>
                  <a:schemeClr val="tx1"/>
                </a:solidFill>
              </a:rPr>
              <a:t>Some important things to remember while gathering data are:</a:t>
            </a:r>
          </a:p>
          <a:p>
            <a:pPr lvl="1">
              <a:buFont typeface="Wingdings" panose="05000000000000000000" pitchFamily="2" charset="2"/>
              <a:buChar char="ü"/>
            </a:pPr>
            <a:r>
              <a:rPr lang="en-IN" sz="2200" dirty="0">
                <a:solidFill>
                  <a:schemeClr val="tx1"/>
                </a:solidFill>
              </a:rPr>
              <a:t>Data can be collected from anywhere in any format.</a:t>
            </a:r>
          </a:p>
          <a:p>
            <a:pPr lvl="1">
              <a:buFont typeface="Wingdings" panose="05000000000000000000" pitchFamily="2" charset="2"/>
              <a:buChar char="ü"/>
            </a:pPr>
            <a:r>
              <a:rPr lang="en-IN" sz="2200" dirty="0">
                <a:solidFill>
                  <a:schemeClr val="tx1"/>
                </a:solidFill>
              </a:rPr>
              <a:t>More training examples will aid the model to be more efficient.</a:t>
            </a:r>
          </a:p>
          <a:p>
            <a:pPr lvl="1">
              <a:buFont typeface="Wingdings" panose="05000000000000000000" pitchFamily="2" charset="2"/>
              <a:buChar char="ü"/>
            </a:pPr>
            <a:r>
              <a:rPr lang="en-IN" sz="2200" dirty="0">
                <a:solidFill>
                  <a:schemeClr val="tx1"/>
                </a:solidFill>
              </a:rPr>
              <a:t>Make sure the number of samples for every class or topic is not overly imbalanced.</a:t>
            </a:r>
          </a:p>
          <a:p>
            <a:pPr lvl="1">
              <a:buFont typeface="Wingdings" panose="05000000000000000000" pitchFamily="2" charset="2"/>
              <a:buChar char="ü"/>
            </a:pPr>
            <a:r>
              <a:rPr lang="en-IN" sz="2200" dirty="0">
                <a:solidFill>
                  <a:schemeClr val="tx1"/>
                </a:solidFill>
              </a:rPr>
              <a:t>Ensure that your samples adequately cover the space of possible inputs, not only the common cases.</a:t>
            </a:r>
          </a:p>
        </p:txBody>
      </p:sp>
    </p:spTree>
    <p:extLst>
      <p:ext uri="{BB962C8B-B14F-4D97-AF65-F5344CB8AC3E}">
        <p14:creationId xmlns:p14="http://schemas.microsoft.com/office/powerpoint/2010/main" val="164517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Exploratory Data Analysis (EDA) and Data Cleaning</a:t>
            </a:r>
          </a:p>
        </p:txBody>
      </p:sp>
      <p:sp>
        <p:nvSpPr>
          <p:cNvPr id="3" name="Content Placeholder 2"/>
          <p:cNvSpPr>
            <a:spLocks noGrp="1"/>
          </p:cNvSpPr>
          <p:nvPr>
            <p:ph sz="half" idx="1"/>
          </p:nvPr>
        </p:nvSpPr>
        <p:spPr/>
        <p:txBody>
          <a:bodyPr>
            <a:noAutofit/>
          </a:bodyPr>
          <a:lstStyle/>
          <a:p>
            <a:pPr marL="0" indent="0">
              <a:buNone/>
            </a:pPr>
            <a:r>
              <a:rPr lang="en-IN" sz="2200" b="1" dirty="0">
                <a:solidFill>
                  <a:schemeClr val="tx1"/>
                </a:solidFill>
              </a:rPr>
              <a:t>Exploratory Data Analysis (EDA):</a:t>
            </a:r>
          </a:p>
          <a:p>
            <a:pPr lvl="1"/>
            <a:r>
              <a:rPr lang="en-IN" sz="2000" dirty="0">
                <a:solidFill>
                  <a:schemeClr val="tx1"/>
                </a:solidFill>
              </a:rPr>
              <a:t>Analyzing datasets to summarize their notable characteristics is called Exploratory Data Analysis.</a:t>
            </a:r>
          </a:p>
          <a:p>
            <a:pPr lvl="1"/>
            <a:r>
              <a:rPr lang="en-IN" sz="2000" dirty="0">
                <a:solidFill>
                  <a:schemeClr val="tx1"/>
                </a:solidFill>
              </a:rPr>
              <a:t>It helps in performing investigations on data to discover hidden patterns, anomalies, and so on.</a:t>
            </a:r>
          </a:p>
          <a:p>
            <a:pPr lvl="1"/>
            <a:r>
              <a:rPr lang="en-IN" sz="2000" dirty="0">
                <a:solidFill>
                  <a:schemeClr val="tx1"/>
                </a:solidFill>
              </a:rPr>
              <a:t>It aids in checking assumptions and hypothesis with the help of summary statistics.</a:t>
            </a:r>
            <a:endParaRPr lang="en-IN" sz="2200" dirty="0">
              <a:solidFill>
                <a:schemeClr val="tx1"/>
              </a:solidFill>
            </a:endParaRPr>
          </a:p>
          <a:p>
            <a:pPr marL="0" indent="0">
              <a:buNone/>
            </a:pPr>
            <a:r>
              <a:rPr lang="en-IN" sz="2200" b="1" dirty="0">
                <a:solidFill>
                  <a:schemeClr val="tx1"/>
                </a:solidFill>
              </a:rPr>
              <a:t>Data Cleaning:</a:t>
            </a:r>
          </a:p>
          <a:p>
            <a:pPr lvl="1"/>
            <a:r>
              <a:rPr lang="en-IN" sz="2000" dirty="0">
                <a:solidFill>
                  <a:schemeClr val="tx1"/>
                </a:solidFill>
              </a:rPr>
              <a:t>Data can have several shortcomings. A few are:</a:t>
            </a:r>
          </a:p>
          <a:p>
            <a:pPr marL="1257300" lvl="2" indent="-342900">
              <a:buFont typeface="+mj-lt"/>
              <a:buAutoNum type="arabicPeriod"/>
            </a:pPr>
            <a:r>
              <a:rPr lang="en-IN" sz="1800" dirty="0">
                <a:solidFill>
                  <a:schemeClr val="tx1"/>
                </a:solidFill>
              </a:rPr>
              <a:t>Missing values</a:t>
            </a:r>
          </a:p>
          <a:p>
            <a:pPr marL="1257300" lvl="2" indent="-342900">
              <a:buFont typeface="+mj-lt"/>
              <a:buAutoNum type="arabicPeriod"/>
            </a:pPr>
            <a:r>
              <a:rPr lang="en-IN" sz="1800" dirty="0">
                <a:solidFill>
                  <a:schemeClr val="tx1"/>
                </a:solidFill>
              </a:rPr>
              <a:t>Duplicate data</a:t>
            </a:r>
          </a:p>
          <a:p>
            <a:pPr marL="1257300" lvl="2" indent="-342900">
              <a:buFont typeface="+mj-lt"/>
              <a:buAutoNum type="arabicPeriod"/>
            </a:pPr>
            <a:r>
              <a:rPr lang="en-IN" sz="1800" dirty="0">
                <a:solidFill>
                  <a:schemeClr val="tx1"/>
                </a:solidFill>
              </a:rPr>
              <a:t>Invalid data</a:t>
            </a:r>
          </a:p>
          <a:p>
            <a:pPr lvl="1"/>
            <a:r>
              <a:rPr lang="en-IN" sz="2000" dirty="0">
                <a:solidFill>
                  <a:schemeClr val="tx1"/>
                </a:solidFill>
              </a:rPr>
              <a:t>The process of detecting, correcting, and ensuring that the given dataset is error-free, consistent enough to use, is called Data Cleaning.</a:t>
            </a:r>
          </a:p>
        </p:txBody>
      </p:sp>
    </p:spTree>
    <p:extLst>
      <p:ext uri="{BB962C8B-B14F-4D97-AF65-F5344CB8AC3E}">
        <p14:creationId xmlns:p14="http://schemas.microsoft.com/office/powerpoint/2010/main" val="2295478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Choosing a Model</a:t>
            </a:r>
          </a:p>
        </p:txBody>
      </p:sp>
      <p:sp>
        <p:nvSpPr>
          <p:cNvPr id="3" name="Content Placeholder 2"/>
          <p:cNvSpPr>
            <a:spLocks noGrp="1"/>
          </p:cNvSpPr>
          <p:nvPr>
            <p:ph sz="half" idx="1"/>
          </p:nvPr>
        </p:nvSpPr>
        <p:spPr/>
        <p:txBody>
          <a:bodyPr>
            <a:normAutofit/>
          </a:bodyPr>
          <a:lstStyle/>
          <a:p>
            <a:r>
              <a:rPr lang="en-IN" sz="2200" dirty="0">
                <a:solidFill>
                  <a:schemeClr val="tx1"/>
                </a:solidFill>
              </a:rPr>
              <a:t>There are numerous models that researchers and Data scientists have created over the years.</a:t>
            </a:r>
          </a:p>
          <a:p>
            <a:r>
              <a:rPr lang="en-IN" sz="2200" dirty="0">
                <a:solidFill>
                  <a:schemeClr val="tx1"/>
                </a:solidFill>
              </a:rPr>
              <a:t>Some are very well-suited for image data, while others are suited for sequences, text-based data, and many more.</a:t>
            </a:r>
          </a:p>
          <a:p>
            <a:r>
              <a:rPr lang="en-IN" sz="2200" dirty="0">
                <a:solidFill>
                  <a:schemeClr val="tx1"/>
                </a:solidFill>
              </a:rPr>
              <a:t>Choosing the right model for the problem will impact the efficiency of the model.</a:t>
            </a:r>
          </a:p>
        </p:txBody>
      </p:sp>
    </p:spTree>
    <p:extLst>
      <p:ext uri="{BB962C8B-B14F-4D97-AF65-F5344CB8AC3E}">
        <p14:creationId xmlns:p14="http://schemas.microsoft.com/office/powerpoint/2010/main" val="1831021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Training</a:t>
            </a:r>
          </a:p>
        </p:txBody>
      </p:sp>
      <p:sp>
        <p:nvSpPr>
          <p:cNvPr id="3" name="Content Placeholder 2"/>
          <p:cNvSpPr>
            <a:spLocks noGrp="1"/>
          </p:cNvSpPr>
          <p:nvPr>
            <p:ph sz="half" idx="1"/>
          </p:nvPr>
        </p:nvSpPr>
        <p:spPr/>
        <p:txBody>
          <a:bodyPr>
            <a:normAutofit/>
          </a:bodyPr>
          <a:lstStyle/>
          <a:p>
            <a:r>
              <a:rPr lang="en-IN" sz="2200" dirty="0">
                <a:solidFill>
                  <a:schemeClr val="tx1"/>
                </a:solidFill>
              </a:rPr>
              <a:t>The next step of the Machine Learning process, often known as the bulk of ML, is Training the model.</a:t>
            </a:r>
          </a:p>
          <a:p>
            <a:r>
              <a:rPr lang="en-IN" sz="2200" dirty="0">
                <a:solidFill>
                  <a:schemeClr val="tx1"/>
                </a:solidFill>
              </a:rPr>
              <a:t>This step is very similar to a person who is learning to drive for the first time. Though they do not know any of the basics initially, a licensed driver emerges eventually, after a lot of practice and feedback.</a:t>
            </a:r>
          </a:p>
          <a:p>
            <a:r>
              <a:rPr lang="en-IN" sz="2200" dirty="0">
                <a:solidFill>
                  <a:schemeClr val="tx1"/>
                </a:solidFill>
              </a:rPr>
              <a:t>The data is split into Training Data and Testing Data.</a:t>
            </a:r>
          </a:p>
          <a:p>
            <a:r>
              <a:rPr lang="en-IN" sz="2200" dirty="0">
                <a:solidFill>
                  <a:schemeClr val="tx1"/>
                </a:solidFill>
              </a:rPr>
              <a:t>The model is trained with the training data using different ML algorithms by adjusting the parameters in multiple iterations.</a:t>
            </a:r>
          </a:p>
          <a:p>
            <a:r>
              <a:rPr lang="en-IN" sz="2200" dirty="0">
                <a:solidFill>
                  <a:schemeClr val="tx1"/>
                </a:solidFill>
              </a:rPr>
              <a:t>The testing data is put aside as unseen data to evaluate your models.</a:t>
            </a:r>
          </a:p>
        </p:txBody>
      </p:sp>
    </p:spTree>
    <p:extLst>
      <p:ext uri="{BB962C8B-B14F-4D97-AF65-F5344CB8AC3E}">
        <p14:creationId xmlns:p14="http://schemas.microsoft.com/office/powerpoint/2010/main" val="253668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Evaluation</a:t>
            </a:r>
          </a:p>
        </p:txBody>
      </p:sp>
      <p:sp>
        <p:nvSpPr>
          <p:cNvPr id="3" name="Content Placeholder 2"/>
          <p:cNvSpPr>
            <a:spLocks noGrp="1"/>
          </p:cNvSpPr>
          <p:nvPr>
            <p:ph sz="half" idx="1"/>
          </p:nvPr>
        </p:nvSpPr>
        <p:spPr/>
        <p:txBody>
          <a:bodyPr>
            <a:normAutofit/>
          </a:bodyPr>
          <a:lstStyle/>
          <a:p>
            <a:r>
              <a:rPr lang="en-IN" sz="2200" dirty="0">
                <a:solidFill>
                  <a:schemeClr val="tx1"/>
                </a:solidFill>
              </a:rPr>
              <a:t>Once the training is complete, it is time to see if the model is any good, using Evaluation.</a:t>
            </a:r>
          </a:p>
          <a:p>
            <a:r>
              <a:rPr lang="en-IN" sz="2200" dirty="0">
                <a:solidFill>
                  <a:schemeClr val="tx1"/>
                </a:solidFill>
              </a:rPr>
              <a:t>This is where that dataset that we set aside earlier comes into play, that is, Testing Data.</a:t>
            </a:r>
          </a:p>
          <a:p>
            <a:r>
              <a:rPr lang="en-IN" sz="2200" dirty="0">
                <a:solidFill>
                  <a:schemeClr val="tx1"/>
                </a:solidFill>
              </a:rPr>
              <a:t>Evaluation allows us to test our model against the data that has never been used for training.</a:t>
            </a:r>
          </a:p>
          <a:p>
            <a:r>
              <a:rPr lang="en-IN" sz="2200" dirty="0">
                <a:solidFill>
                  <a:schemeClr val="tx1"/>
                </a:solidFill>
              </a:rPr>
              <a:t>This metric will enable us to see how the model might perform against data that it has not yet seen.</a:t>
            </a:r>
          </a:p>
          <a:p>
            <a:r>
              <a:rPr lang="en-IN" sz="2200" dirty="0">
                <a:solidFill>
                  <a:schemeClr val="tx1"/>
                </a:solidFill>
              </a:rPr>
              <a:t>This is meant to be representative of how the model might perform in the real world.</a:t>
            </a:r>
          </a:p>
        </p:txBody>
      </p:sp>
    </p:spTree>
    <p:extLst>
      <p:ext uri="{BB962C8B-B14F-4D97-AF65-F5344CB8AC3E}">
        <p14:creationId xmlns:p14="http://schemas.microsoft.com/office/powerpoint/2010/main" val="2556982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Hyperparameter Tuning</a:t>
            </a:r>
          </a:p>
        </p:txBody>
      </p:sp>
      <p:sp>
        <p:nvSpPr>
          <p:cNvPr id="3" name="Content Placeholder 2"/>
          <p:cNvSpPr>
            <a:spLocks noGrp="1"/>
          </p:cNvSpPr>
          <p:nvPr>
            <p:ph sz="half" idx="1"/>
          </p:nvPr>
        </p:nvSpPr>
        <p:spPr/>
        <p:txBody>
          <a:bodyPr>
            <a:normAutofit/>
          </a:bodyPr>
          <a:lstStyle/>
          <a:p>
            <a:r>
              <a:rPr lang="en-IN" sz="2200" dirty="0">
                <a:solidFill>
                  <a:schemeClr val="tx1"/>
                </a:solidFill>
              </a:rPr>
              <a:t>After the evaluation step, it is time to see if we can further improve our training by tuning different parameters that were implicitly assumed in the training process. This process is called Hyperparameter Tuning.</a:t>
            </a:r>
          </a:p>
          <a:p>
            <a:r>
              <a:rPr lang="en-IN" sz="2200" dirty="0">
                <a:solidFill>
                  <a:schemeClr val="tx1"/>
                </a:solidFill>
              </a:rPr>
              <a:t>The tuned model is once again evaluated for model performance, and this cycle continues until the final best performing model is chosen.</a:t>
            </a:r>
          </a:p>
        </p:txBody>
      </p:sp>
    </p:spTree>
    <p:extLst>
      <p:ext uri="{BB962C8B-B14F-4D97-AF65-F5344CB8AC3E}">
        <p14:creationId xmlns:p14="http://schemas.microsoft.com/office/powerpoint/2010/main" val="420103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normAutofit/>
          </a:bodyPr>
          <a:lstStyle/>
          <a:p>
            <a:r>
              <a:rPr lang="en-IN" sz="3200" b="1" dirty="0"/>
              <a:t>What is Intelligence..???</a:t>
            </a:r>
          </a:p>
        </p:txBody>
      </p:sp>
      <p:pic>
        <p:nvPicPr>
          <p:cNvPr id="12" name="Picture 11">
            <a:extLst>
              <a:ext uri="{FF2B5EF4-FFF2-40B4-BE49-F238E27FC236}">
                <a16:creationId xmlns:a16="http://schemas.microsoft.com/office/drawing/2014/main" id="{2FC4F072-BE18-4B1D-A8FC-1DB3AFC53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19" y="1716392"/>
            <a:ext cx="3558916" cy="3558916"/>
          </a:xfrm>
          <a:prstGeom prst="rect">
            <a:avLst/>
          </a:prstGeom>
        </p:spPr>
      </p:pic>
    </p:spTree>
    <p:extLst>
      <p:ext uri="{BB962C8B-B14F-4D97-AF65-F5344CB8AC3E}">
        <p14:creationId xmlns:p14="http://schemas.microsoft.com/office/powerpoint/2010/main" val="3510254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Interpret and Communicate</a:t>
            </a:r>
          </a:p>
        </p:txBody>
      </p:sp>
      <p:sp>
        <p:nvSpPr>
          <p:cNvPr id="3" name="Content Placeholder 2"/>
          <p:cNvSpPr>
            <a:spLocks noGrp="1"/>
          </p:cNvSpPr>
          <p:nvPr>
            <p:ph sz="half" idx="1"/>
          </p:nvPr>
        </p:nvSpPr>
        <p:spPr/>
        <p:txBody>
          <a:bodyPr>
            <a:normAutofit/>
          </a:bodyPr>
          <a:lstStyle/>
          <a:p>
            <a:r>
              <a:rPr lang="en-IN" sz="2200" dirty="0">
                <a:solidFill>
                  <a:schemeClr val="tx1"/>
                </a:solidFill>
              </a:rPr>
              <a:t>The most challenging task of the ML project is explaining the model's output.</a:t>
            </a:r>
          </a:p>
          <a:p>
            <a:r>
              <a:rPr lang="en-IN" sz="2200" dirty="0">
                <a:solidFill>
                  <a:schemeClr val="tx1"/>
                </a:solidFill>
              </a:rPr>
              <a:t>During the earlier days, Machine Learning was considered a </a:t>
            </a:r>
            <a:r>
              <a:rPr lang="en-IN" sz="2200" dirty="0" err="1">
                <a:solidFill>
                  <a:schemeClr val="tx1"/>
                </a:solidFill>
              </a:rPr>
              <a:t>BlackBox</a:t>
            </a:r>
            <a:r>
              <a:rPr lang="en-IN" sz="2200" dirty="0">
                <a:solidFill>
                  <a:schemeClr val="tx1"/>
                </a:solidFill>
              </a:rPr>
              <a:t> because it was hard to interpret their insights and values.</a:t>
            </a:r>
          </a:p>
          <a:p>
            <a:r>
              <a:rPr lang="en-IN" sz="2200" dirty="0">
                <a:solidFill>
                  <a:schemeClr val="tx1"/>
                </a:solidFill>
              </a:rPr>
              <a:t>The more interpretable your model is, the easier it is to communicate your model's importance to the stakeholders.</a:t>
            </a:r>
          </a:p>
        </p:txBody>
      </p:sp>
    </p:spTree>
    <p:extLst>
      <p:ext uri="{BB962C8B-B14F-4D97-AF65-F5344CB8AC3E}">
        <p14:creationId xmlns:p14="http://schemas.microsoft.com/office/powerpoint/2010/main" val="113569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Deployment and Documentation</a:t>
            </a:r>
          </a:p>
        </p:txBody>
      </p:sp>
      <p:sp>
        <p:nvSpPr>
          <p:cNvPr id="3" name="Content Placeholder 2"/>
          <p:cNvSpPr>
            <a:spLocks noGrp="1"/>
          </p:cNvSpPr>
          <p:nvPr>
            <p:ph sz="half" idx="1"/>
          </p:nvPr>
        </p:nvSpPr>
        <p:spPr/>
        <p:txBody>
          <a:bodyPr>
            <a:normAutofit/>
          </a:bodyPr>
          <a:lstStyle/>
          <a:p>
            <a:r>
              <a:rPr lang="en-IN" sz="2200" dirty="0">
                <a:solidFill>
                  <a:schemeClr val="tx1"/>
                </a:solidFill>
              </a:rPr>
              <a:t>Model deployment often poses a problem because of the coding and data science experience it requires and because the time-to-implementation of traditional data science methods from the start of the cycle is prohibitively long.</a:t>
            </a:r>
          </a:p>
          <a:p>
            <a:r>
              <a:rPr lang="en-IN" sz="2200" dirty="0">
                <a:solidFill>
                  <a:schemeClr val="tx1"/>
                </a:solidFill>
              </a:rPr>
              <a:t>The trained model has to be deployed in a real-world system to be efficient to humans.</a:t>
            </a:r>
          </a:p>
          <a:p>
            <a:r>
              <a:rPr lang="en-IN" sz="2200" dirty="0">
                <a:solidFill>
                  <a:schemeClr val="tx1"/>
                </a:solidFill>
              </a:rPr>
              <a:t>It can be deployed using any framework like Flask, Cloud, Azure, and so on.</a:t>
            </a:r>
          </a:p>
          <a:p>
            <a:r>
              <a:rPr lang="en-IN" sz="2200" dirty="0">
                <a:solidFill>
                  <a:schemeClr val="tx1"/>
                </a:solidFill>
              </a:rPr>
              <a:t>Document your project well for your successors to handle it.</a:t>
            </a:r>
          </a:p>
        </p:txBody>
      </p:sp>
    </p:spTree>
    <p:extLst>
      <p:ext uri="{BB962C8B-B14F-4D97-AF65-F5344CB8AC3E}">
        <p14:creationId xmlns:p14="http://schemas.microsoft.com/office/powerpoint/2010/main" val="3329776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Machine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Machine Learning is an umbrella term that covers 3 learning techniques.</a:t>
            </a:r>
          </a:p>
          <a:p>
            <a:pPr marL="0" indent="0">
              <a:buNone/>
            </a:pPr>
            <a:endParaRPr lang="en-IN" sz="2200" dirty="0">
              <a:solidFill>
                <a:schemeClr val="tx1"/>
              </a:solidFill>
            </a:endParaRPr>
          </a:p>
          <a:p>
            <a:pPr marL="800100" lvl="1" indent="-342900">
              <a:buFont typeface="+mj-lt"/>
              <a:buAutoNum type="arabicPeriod"/>
            </a:pPr>
            <a:r>
              <a:rPr lang="en-IN" sz="2200" dirty="0">
                <a:solidFill>
                  <a:schemeClr val="tx1"/>
                </a:solidFill>
              </a:rPr>
              <a:t>Supervised Learning</a:t>
            </a:r>
          </a:p>
          <a:p>
            <a:pPr marL="800100" lvl="1" indent="-342900">
              <a:buFont typeface="+mj-lt"/>
              <a:buAutoNum type="arabicPeriod"/>
            </a:pPr>
            <a:r>
              <a:rPr lang="en-IN" sz="2200" dirty="0">
                <a:solidFill>
                  <a:schemeClr val="tx1"/>
                </a:solidFill>
              </a:rPr>
              <a:t>Unsupervised Learning</a:t>
            </a:r>
          </a:p>
          <a:p>
            <a:pPr marL="800100" lvl="1" indent="-342900">
              <a:buFont typeface="+mj-lt"/>
              <a:buAutoNum type="arabicPeriod"/>
            </a:pPr>
            <a:r>
              <a:rPr lang="en-IN" sz="2200" dirty="0">
                <a:solidFill>
                  <a:schemeClr val="tx1"/>
                </a:solidFill>
              </a:rPr>
              <a:t>Reinforcement Learning</a:t>
            </a:r>
          </a:p>
        </p:txBody>
      </p:sp>
    </p:spTree>
    <p:extLst>
      <p:ext uri="{BB962C8B-B14F-4D97-AF65-F5344CB8AC3E}">
        <p14:creationId xmlns:p14="http://schemas.microsoft.com/office/powerpoint/2010/main" val="10083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Supervised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Supervised learning is the Machine Learning task of learning a function that maps an input to an output based on example input-output pairs.</a:t>
            </a:r>
          </a:p>
          <a:p>
            <a:r>
              <a:rPr lang="en-IN" sz="2200" dirty="0">
                <a:solidFill>
                  <a:schemeClr val="tx1"/>
                </a:solidFill>
              </a:rPr>
              <a:t>It infers a function from labeled training data.</a:t>
            </a:r>
          </a:p>
          <a:p>
            <a:r>
              <a:rPr lang="en-IN" sz="2200" dirty="0">
                <a:solidFill>
                  <a:schemeClr val="tx1"/>
                </a:solidFill>
              </a:rPr>
              <a:t>Each training example is a pair consisting of an input object and the desired output value.</a:t>
            </a:r>
          </a:p>
          <a:p>
            <a:r>
              <a:rPr lang="en-IN" sz="2200" dirty="0">
                <a:solidFill>
                  <a:schemeClr val="tx1"/>
                </a:solidFill>
              </a:rPr>
              <a:t>A supervised learning algorithm analyzes the training data and produces an inferred function, which can be used for mapping new examples.</a:t>
            </a:r>
          </a:p>
          <a:p>
            <a:pPr marL="0" indent="0">
              <a:buNone/>
            </a:pPr>
            <a:r>
              <a:rPr lang="en-IN" sz="2200" b="1" dirty="0">
                <a:solidFill>
                  <a:schemeClr val="tx1"/>
                </a:solidFill>
              </a:rPr>
              <a:t>Applications:</a:t>
            </a:r>
            <a:endParaRPr lang="en-IN" sz="2200" dirty="0">
              <a:solidFill>
                <a:schemeClr val="tx1"/>
              </a:solidFill>
            </a:endParaRPr>
          </a:p>
          <a:p>
            <a:pPr marL="914400" lvl="1" indent="-457200">
              <a:buFont typeface="+mj-lt"/>
              <a:buAutoNum type="arabicPeriod"/>
            </a:pPr>
            <a:r>
              <a:rPr lang="en-IN" sz="2200" dirty="0">
                <a:solidFill>
                  <a:schemeClr val="tx1"/>
                </a:solidFill>
              </a:rPr>
              <a:t>Spam Detection</a:t>
            </a:r>
          </a:p>
          <a:p>
            <a:pPr marL="914400" lvl="1" indent="-457200">
              <a:buFont typeface="+mj-lt"/>
              <a:buAutoNum type="arabicPeriod"/>
            </a:pPr>
            <a:r>
              <a:rPr lang="en-IN" sz="2200" dirty="0">
                <a:solidFill>
                  <a:schemeClr val="tx1"/>
                </a:solidFill>
              </a:rPr>
              <a:t>Pattern Recognition</a:t>
            </a:r>
          </a:p>
          <a:p>
            <a:pPr marL="914400" lvl="1" indent="-457200">
              <a:buFont typeface="+mj-lt"/>
              <a:buAutoNum type="arabicPeriod"/>
            </a:pPr>
            <a:r>
              <a:rPr lang="en-IN" sz="2200" dirty="0">
                <a:solidFill>
                  <a:schemeClr val="tx1"/>
                </a:solidFill>
              </a:rPr>
              <a:t>Speech Recognition</a:t>
            </a:r>
          </a:p>
        </p:txBody>
      </p:sp>
    </p:spTree>
    <p:extLst>
      <p:ext uri="{BB962C8B-B14F-4D97-AF65-F5344CB8AC3E}">
        <p14:creationId xmlns:p14="http://schemas.microsoft.com/office/powerpoint/2010/main" val="113349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Unsupervised Learning</a:t>
            </a:r>
          </a:p>
        </p:txBody>
      </p:sp>
      <p:sp>
        <p:nvSpPr>
          <p:cNvPr id="3" name="Content Placeholder 2"/>
          <p:cNvSpPr>
            <a:spLocks noGrp="1"/>
          </p:cNvSpPr>
          <p:nvPr>
            <p:ph sz="half" idx="1"/>
          </p:nvPr>
        </p:nvSpPr>
        <p:spPr/>
        <p:txBody>
          <a:bodyPr>
            <a:normAutofit/>
          </a:bodyPr>
          <a:lstStyle/>
          <a:p>
            <a:r>
              <a:rPr lang="en-IN" sz="2200" dirty="0">
                <a:solidFill>
                  <a:schemeClr val="tx1"/>
                </a:solidFill>
              </a:rPr>
              <a:t>Unsupervised Learning helps in uncovering hidden patterns from unlabeled data.</a:t>
            </a:r>
          </a:p>
          <a:p>
            <a:pPr marL="0" indent="0">
              <a:buNone/>
            </a:pPr>
            <a:endParaRPr lang="en-IN" sz="2200" b="1" dirty="0">
              <a:solidFill>
                <a:schemeClr val="tx1"/>
              </a:solidFill>
            </a:endParaRPr>
          </a:p>
          <a:p>
            <a:pPr marL="0" indent="0">
              <a:buNone/>
            </a:pPr>
            <a:r>
              <a:rPr lang="en-IN" sz="2200" b="1" dirty="0">
                <a:solidFill>
                  <a:schemeClr val="tx1"/>
                </a:solidFill>
              </a:rPr>
              <a:t>Applications:</a:t>
            </a:r>
          </a:p>
          <a:p>
            <a:pPr marL="914400" lvl="1" indent="-457200">
              <a:buFont typeface="+mj-lt"/>
              <a:buAutoNum type="arabicPeriod"/>
            </a:pPr>
            <a:r>
              <a:rPr lang="en-IN" sz="2200" dirty="0">
                <a:solidFill>
                  <a:schemeClr val="tx1"/>
                </a:solidFill>
              </a:rPr>
              <a:t>Recommender Systems</a:t>
            </a:r>
          </a:p>
          <a:p>
            <a:pPr marL="914400" lvl="1" indent="-457200">
              <a:buFont typeface="+mj-lt"/>
              <a:buAutoNum type="arabicPeriod"/>
            </a:pPr>
            <a:r>
              <a:rPr lang="en-IN" sz="2200" dirty="0">
                <a:solidFill>
                  <a:schemeClr val="tx1"/>
                </a:solidFill>
              </a:rPr>
              <a:t>Targeted Marketing</a:t>
            </a:r>
          </a:p>
          <a:p>
            <a:pPr marL="914400" lvl="1" indent="-457200">
              <a:buFont typeface="+mj-lt"/>
              <a:buAutoNum type="arabicPeriod"/>
            </a:pPr>
            <a:r>
              <a:rPr lang="en-IN" sz="2200" dirty="0">
                <a:solidFill>
                  <a:schemeClr val="tx1"/>
                </a:solidFill>
              </a:rPr>
              <a:t>Customer Segmentation</a:t>
            </a:r>
          </a:p>
          <a:p>
            <a:pPr marL="914400" lvl="1" indent="-457200">
              <a:buFont typeface="+mj-lt"/>
              <a:buAutoNum type="arabicPeriod"/>
            </a:pPr>
            <a:r>
              <a:rPr lang="en-IN" sz="2200" dirty="0">
                <a:solidFill>
                  <a:schemeClr val="tx1"/>
                </a:solidFill>
              </a:rPr>
              <a:t>Structure Discovery</a:t>
            </a:r>
          </a:p>
        </p:txBody>
      </p:sp>
    </p:spTree>
    <p:extLst>
      <p:ext uri="{BB962C8B-B14F-4D97-AF65-F5344CB8AC3E}">
        <p14:creationId xmlns:p14="http://schemas.microsoft.com/office/powerpoint/2010/main" val="2153305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p>
        </p:txBody>
      </p:sp>
      <p:sp>
        <p:nvSpPr>
          <p:cNvPr id="3" name="Content Placeholder 2"/>
          <p:cNvSpPr>
            <a:spLocks noGrp="1"/>
          </p:cNvSpPr>
          <p:nvPr>
            <p:ph sz="half" idx="1"/>
          </p:nvPr>
        </p:nvSpPr>
        <p:spPr/>
        <p:txBody>
          <a:bodyPr>
            <a:normAutofit/>
          </a:bodyPr>
          <a:lstStyle/>
          <a:p>
            <a:r>
              <a:rPr lang="en-IN" sz="2200" b="1" dirty="0">
                <a:solidFill>
                  <a:schemeClr val="tx1"/>
                </a:solidFill>
              </a:rPr>
              <a:t>Reinforcement Learning</a:t>
            </a:r>
            <a:r>
              <a:rPr lang="en-IN" sz="2200" dirty="0">
                <a:solidFill>
                  <a:schemeClr val="tx1"/>
                </a:solidFill>
              </a:rPr>
              <a:t> is a type of Machine Learning in which software agents ought to take actions in an environment to maximize the notion of cumulative reward.</a:t>
            </a:r>
          </a:p>
          <a:p>
            <a:endParaRPr lang="en-IN" sz="2200" dirty="0">
              <a:solidFill>
                <a:schemeClr val="tx1"/>
              </a:solidFill>
            </a:endParaRPr>
          </a:p>
          <a:p>
            <a:r>
              <a:rPr lang="en-IN" sz="2200" b="1" dirty="0">
                <a:solidFill>
                  <a:schemeClr val="tx1"/>
                </a:solidFill>
              </a:rPr>
              <a:t>Applications</a:t>
            </a:r>
            <a:endParaRPr lang="en-IN" sz="2200" dirty="0">
              <a:solidFill>
                <a:schemeClr val="tx1"/>
              </a:solidFill>
            </a:endParaRPr>
          </a:p>
          <a:p>
            <a:pPr marL="800100" lvl="1" indent="-342900">
              <a:buFont typeface="+mj-lt"/>
              <a:buAutoNum type="arabicPeriod"/>
            </a:pPr>
            <a:r>
              <a:rPr lang="en-IN" sz="2200" dirty="0">
                <a:solidFill>
                  <a:schemeClr val="tx1"/>
                </a:solidFill>
              </a:rPr>
              <a:t>Genetics</a:t>
            </a:r>
          </a:p>
          <a:p>
            <a:pPr marL="800100" lvl="1" indent="-342900">
              <a:buFont typeface="+mj-lt"/>
              <a:buAutoNum type="arabicPeriod"/>
            </a:pPr>
            <a:r>
              <a:rPr lang="en-IN" sz="2200" dirty="0">
                <a:solidFill>
                  <a:schemeClr val="tx1"/>
                </a:solidFill>
              </a:rPr>
              <a:t>Economics</a:t>
            </a:r>
          </a:p>
          <a:p>
            <a:pPr marL="800100" lvl="1" indent="-342900">
              <a:buFont typeface="+mj-lt"/>
              <a:buAutoNum type="arabicPeriod"/>
            </a:pPr>
            <a:r>
              <a:rPr lang="en-IN" sz="2200" dirty="0">
                <a:solidFill>
                  <a:schemeClr val="tx1"/>
                </a:solidFill>
              </a:rPr>
              <a:t>Robot Navigation</a:t>
            </a:r>
          </a:p>
        </p:txBody>
      </p:sp>
    </p:spTree>
    <p:extLst>
      <p:ext uri="{BB962C8B-B14F-4D97-AF65-F5344CB8AC3E}">
        <p14:creationId xmlns:p14="http://schemas.microsoft.com/office/powerpoint/2010/main" val="43272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Supervised vs Unsupervised vs Reinforcement</a:t>
            </a:r>
          </a:p>
        </p:txBody>
      </p:sp>
      <p:pic>
        <p:nvPicPr>
          <p:cNvPr id="15362" name="Picture 2" descr="Supervised vs Unsupervised vs Reinforcement - AITUD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429555" y="1376418"/>
            <a:ext cx="9344358" cy="52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82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Frequently Used ML Terminologies</a:t>
            </a:r>
          </a:p>
        </p:txBody>
      </p:sp>
      <p:pic>
        <p:nvPicPr>
          <p:cNvPr id="16386" name="Picture 2" descr="Prelude"/>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6085" t="17342" r="7301" b="15234"/>
          <a:stretch/>
        </p:blipFill>
        <p:spPr bwMode="auto">
          <a:xfrm>
            <a:off x="1884436" y="1442433"/>
            <a:ext cx="8189361" cy="531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583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Machine Learning techniques</a:t>
            </a:r>
          </a:p>
        </p:txBody>
      </p:sp>
      <p:sp>
        <p:nvSpPr>
          <p:cNvPr id="3" name="Content Placeholder 2"/>
          <p:cNvSpPr>
            <a:spLocks noGrp="1"/>
          </p:cNvSpPr>
          <p:nvPr>
            <p:ph sz="half" idx="1"/>
          </p:nvPr>
        </p:nvSpPr>
        <p:spPr/>
        <p:txBody>
          <a:bodyPr>
            <a:normAutofit/>
          </a:bodyPr>
          <a:lstStyle/>
          <a:p>
            <a:r>
              <a:rPr lang="en-IN" sz="2200" dirty="0">
                <a:solidFill>
                  <a:schemeClr val="tx1"/>
                </a:solidFill>
              </a:rPr>
              <a:t>Supervised Techniques</a:t>
            </a:r>
          </a:p>
          <a:p>
            <a:pPr marL="914400" lvl="1" indent="-457200">
              <a:buFont typeface="+mj-lt"/>
              <a:buAutoNum type="arabicPeriod"/>
            </a:pPr>
            <a:r>
              <a:rPr lang="en-IN" sz="2200" dirty="0">
                <a:solidFill>
                  <a:schemeClr val="tx1"/>
                </a:solidFill>
              </a:rPr>
              <a:t>Classification</a:t>
            </a:r>
          </a:p>
          <a:p>
            <a:pPr marL="914400" lvl="1" indent="-457200">
              <a:buFont typeface="+mj-lt"/>
              <a:buAutoNum type="arabicPeriod"/>
            </a:pPr>
            <a:r>
              <a:rPr lang="en-IN" sz="2200" dirty="0">
                <a:solidFill>
                  <a:schemeClr val="tx1"/>
                </a:solidFill>
              </a:rPr>
              <a:t>Regression</a:t>
            </a:r>
          </a:p>
          <a:p>
            <a:r>
              <a:rPr lang="en-IN" sz="2200" dirty="0">
                <a:solidFill>
                  <a:schemeClr val="tx1"/>
                </a:solidFill>
              </a:rPr>
              <a:t>Unsupervised Techniques</a:t>
            </a:r>
          </a:p>
          <a:p>
            <a:pPr marL="914400" lvl="1" indent="-457200">
              <a:buFont typeface="+mj-lt"/>
              <a:buAutoNum type="arabicPeriod"/>
            </a:pPr>
            <a:r>
              <a:rPr lang="en-IN" sz="2200" dirty="0">
                <a:solidFill>
                  <a:schemeClr val="tx1"/>
                </a:solidFill>
              </a:rPr>
              <a:t>Clustering</a:t>
            </a:r>
          </a:p>
          <a:p>
            <a:pPr marL="914400" lvl="1" indent="-457200">
              <a:buFont typeface="+mj-lt"/>
              <a:buAutoNum type="arabicPeriod"/>
            </a:pPr>
            <a:r>
              <a:rPr lang="en-IN" sz="2200" dirty="0">
                <a:solidFill>
                  <a:schemeClr val="tx1"/>
                </a:solidFill>
              </a:rPr>
              <a:t>Dimensionality Reduction</a:t>
            </a:r>
          </a:p>
          <a:p>
            <a:pPr marL="914400" lvl="1" indent="-457200">
              <a:buFont typeface="+mj-lt"/>
              <a:buAutoNum type="arabicPeriod"/>
            </a:pPr>
            <a:r>
              <a:rPr lang="en-IN" sz="2200" dirty="0">
                <a:solidFill>
                  <a:schemeClr val="tx1"/>
                </a:solidFill>
              </a:rPr>
              <a:t>Association Rule Mining</a:t>
            </a:r>
          </a:p>
          <a:p>
            <a:pPr marL="914400" lvl="1" indent="-457200">
              <a:buFont typeface="+mj-lt"/>
              <a:buAutoNum type="arabicPeriod"/>
            </a:pPr>
            <a:r>
              <a:rPr lang="en-IN" sz="2200" dirty="0">
                <a:solidFill>
                  <a:schemeClr val="tx1"/>
                </a:solidFill>
              </a:rPr>
              <a:t>Outlier Detection</a:t>
            </a:r>
          </a:p>
        </p:txBody>
      </p:sp>
    </p:spTree>
    <p:extLst>
      <p:ext uri="{BB962C8B-B14F-4D97-AF65-F5344CB8AC3E}">
        <p14:creationId xmlns:p14="http://schemas.microsoft.com/office/powerpoint/2010/main" val="65821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Classification</a:t>
            </a:r>
          </a:p>
        </p:txBody>
      </p:sp>
      <p:sp>
        <p:nvSpPr>
          <p:cNvPr id="3" name="Content Placeholder 2"/>
          <p:cNvSpPr>
            <a:spLocks noGrp="1"/>
          </p:cNvSpPr>
          <p:nvPr>
            <p:ph sz="half" idx="1"/>
          </p:nvPr>
        </p:nvSpPr>
        <p:spPr/>
        <p:txBody>
          <a:bodyPr>
            <a:normAutofit/>
          </a:bodyPr>
          <a:lstStyle/>
          <a:p>
            <a:r>
              <a:rPr lang="en-IN" sz="2200" dirty="0">
                <a:solidFill>
                  <a:schemeClr val="tx1"/>
                </a:solidFill>
              </a:rPr>
              <a:t>Classification is the process of identifying a category to which a new observation belongs, based on a training set of data containing observations whose categories are already known.</a:t>
            </a:r>
          </a:p>
          <a:p>
            <a:endParaRPr lang="en-IN" sz="2200" dirty="0">
              <a:solidFill>
                <a:schemeClr val="tx1"/>
              </a:solidFill>
            </a:endParaRPr>
          </a:p>
          <a:p>
            <a:r>
              <a:rPr lang="en-IN" sz="2200" dirty="0">
                <a:solidFill>
                  <a:schemeClr val="tx1"/>
                </a:solidFill>
              </a:rPr>
              <a:t>It follows a two-step process, namely:</a:t>
            </a:r>
          </a:p>
          <a:p>
            <a:pPr marL="800100" lvl="1" indent="-342900">
              <a:buFont typeface="+mj-lt"/>
              <a:buAutoNum type="arabicPeriod"/>
            </a:pPr>
            <a:r>
              <a:rPr lang="en-IN" sz="2000" b="1" dirty="0">
                <a:solidFill>
                  <a:schemeClr val="tx1"/>
                </a:solidFill>
              </a:rPr>
              <a:t>Learning Step </a:t>
            </a:r>
            <a:r>
              <a:rPr lang="en-IN" sz="2000" dirty="0">
                <a:solidFill>
                  <a:schemeClr val="tx1"/>
                </a:solidFill>
              </a:rPr>
              <a:t>- Training phase where a model is constructed.</a:t>
            </a:r>
          </a:p>
          <a:p>
            <a:pPr marL="800100" lvl="1" indent="-342900">
              <a:buFont typeface="+mj-lt"/>
              <a:buAutoNum type="arabicPeriod"/>
            </a:pPr>
            <a:r>
              <a:rPr lang="en-IN" sz="2000" b="1" dirty="0">
                <a:solidFill>
                  <a:schemeClr val="tx1"/>
                </a:solidFill>
              </a:rPr>
              <a:t>Classification Step </a:t>
            </a:r>
            <a:r>
              <a:rPr lang="en-IN" sz="2000" dirty="0">
                <a:solidFill>
                  <a:schemeClr val="tx1"/>
                </a:solidFill>
              </a:rPr>
              <a:t>- Predicting the class labels and testing the same for accuracy.</a:t>
            </a:r>
          </a:p>
          <a:p>
            <a:endParaRPr lang="en-IN" sz="2200" dirty="0">
              <a:solidFill>
                <a:schemeClr val="tx1"/>
              </a:solidFill>
            </a:endParaRPr>
          </a:p>
          <a:p>
            <a:r>
              <a:rPr lang="en-IN" sz="2200" dirty="0">
                <a:solidFill>
                  <a:schemeClr val="tx1"/>
                </a:solidFill>
              </a:rPr>
              <a:t>Classification predicts the value of the categorical variables.</a:t>
            </a:r>
          </a:p>
        </p:txBody>
      </p:sp>
    </p:spTree>
    <p:extLst>
      <p:ext uri="{BB962C8B-B14F-4D97-AF65-F5344CB8AC3E}">
        <p14:creationId xmlns:p14="http://schemas.microsoft.com/office/powerpoint/2010/main" val="115422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Intelligence…</a:t>
            </a:r>
          </a:p>
        </p:txBody>
      </p:sp>
      <p:sp>
        <p:nvSpPr>
          <p:cNvPr id="7" name="Content Placeholder 6"/>
          <p:cNvSpPr>
            <a:spLocks noGrp="1"/>
          </p:cNvSpPr>
          <p:nvPr>
            <p:ph sz="half" idx="1"/>
          </p:nvPr>
        </p:nvSpPr>
        <p:spPr/>
        <p:txBody>
          <a:bodyPr>
            <a:normAutofit/>
          </a:bodyPr>
          <a:lstStyle/>
          <a:p>
            <a:pPr marL="0" indent="0">
              <a:buNone/>
            </a:pPr>
            <a:r>
              <a:rPr lang="en-IN" sz="2400" dirty="0">
                <a:solidFill>
                  <a:schemeClr val="tx1"/>
                </a:solidFill>
              </a:rPr>
              <a:t>Intelligence has been defined in many ways:</a:t>
            </a:r>
          </a:p>
          <a:p>
            <a:pPr marL="0" indent="0">
              <a:buNone/>
            </a:pPr>
            <a:endParaRPr lang="en-IN" sz="2400" dirty="0">
              <a:solidFill>
                <a:schemeClr val="tx1"/>
              </a:solidFill>
            </a:endParaRPr>
          </a:p>
          <a:p>
            <a:pPr lvl="1">
              <a:buFont typeface="Wingdings" panose="05000000000000000000" pitchFamily="2" charset="2"/>
              <a:buChar char="Ø"/>
            </a:pPr>
            <a:r>
              <a:rPr lang="en-IN" sz="2200" dirty="0">
                <a:solidFill>
                  <a:schemeClr val="tx1"/>
                </a:solidFill>
              </a:rPr>
              <a:t>The capacity for logic, understanding, self-awareness, learning, emotional knowledge, reasoning, planning, creativity, critical thinking, and problem-solving. </a:t>
            </a:r>
          </a:p>
          <a:p>
            <a:pPr marL="457200" lvl="1" indent="0">
              <a:buNone/>
            </a:pPr>
            <a:endParaRPr lang="en-IN" sz="2200" dirty="0">
              <a:solidFill>
                <a:schemeClr val="tx1"/>
              </a:solidFill>
            </a:endParaRPr>
          </a:p>
          <a:p>
            <a:pPr lvl="1">
              <a:buFont typeface="Wingdings" panose="05000000000000000000" pitchFamily="2" charset="2"/>
              <a:buChar char="Ø"/>
            </a:pPr>
            <a:r>
              <a:rPr lang="en-IN" sz="2200" dirty="0">
                <a:solidFill>
                  <a:schemeClr val="tx1"/>
                </a:solidFill>
              </a:rPr>
              <a:t>More generally, it can be described as the ability to perceive or infer information, and to retain it as knowledge to be applied towards adaptive behaviours within an environment or context.</a:t>
            </a:r>
          </a:p>
        </p:txBody>
      </p:sp>
    </p:spTree>
    <p:extLst>
      <p:ext uri="{BB962C8B-B14F-4D97-AF65-F5344CB8AC3E}">
        <p14:creationId xmlns:p14="http://schemas.microsoft.com/office/powerpoint/2010/main" val="3865347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Regression</a:t>
            </a:r>
          </a:p>
        </p:txBody>
      </p:sp>
      <p:sp>
        <p:nvSpPr>
          <p:cNvPr id="3" name="Content Placeholder 2"/>
          <p:cNvSpPr>
            <a:spLocks noGrp="1"/>
          </p:cNvSpPr>
          <p:nvPr>
            <p:ph sz="half" idx="1"/>
          </p:nvPr>
        </p:nvSpPr>
        <p:spPr/>
        <p:txBody>
          <a:bodyPr>
            <a:normAutofit/>
          </a:bodyPr>
          <a:lstStyle/>
          <a:p>
            <a:r>
              <a:rPr lang="en-IN" sz="2200" dirty="0">
                <a:solidFill>
                  <a:schemeClr val="tx1"/>
                </a:solidFill>
              </a:rPr>
              <a:t>Regression analysis is a statistical method that aids in examining the relationship between two or more variables of interest.</a:t>
            </a:r>
          </a:p>
          <a:p>
            <a:r>
              <a:rPr lang="en-IN" sz="2200" dirty="0">
                <a:solidFill>
                  <a:schemeClr val="tx1"/>
                </a:solidFill>
              </a:rPr>
              <a:t>It examines the influence of one or more independent variables on a dependent variable.</a:t>
            </a:r>
          </a:p>
          <a:p>
            <a:r>
              <a:rPr lang="en-IN" sz="2200" dirty="0">
                <a:solidFill>
                  <a:schemeClr val="tx1"/>
                </a:solidFill>
              </a:rPr>
              <a:t>Types of Regression:</a:t>
            </a:r>
          </a:p>
          <a:p>
            <a:pPr marL="914400" lvl="1" indent="-457200">
              <a:buFont typeface="+mj-lt"/>
              <a:buAutoNum type="arabicPeriod"/>
            </a:pPr>
            <a:r>
              <a:rPr lang="en-IN" sz="2000" dirty="0">
                <a:solidFill>
                  <a:schemeClr val="tx1"/>
                </a:solidFill>
              </a:rPr>
              <a:t>Linear Regression</a:t>
            </a:r>
          </a:p>
          <a:p>
            <a:pPr marL="1257300" lvl="2" indent="-342900">
              <a:buFont typeface="+mj-lt"/>
              <a:buAutoNum type="alphaLcPeriod"/>
            </a:pPr>
            <a:r>
              <a:rPr lang="en-IN" sz="1800" dirty="0">
                <a:solidFill>
                  <a:schemeClr val="tx1"/>
                </a:solidFill>
              </a:rPr>
              <a:t>Single Variable Linear Regression</a:t>
            </a:r>
          </a:p>
          <a:p>
            <a:pPr marL="1257300" lvl="2" indent="-342900">
              <a:buFont typeface="+mj-lt"/>
              <a:buAutoNum type="alphaLcPeriod"/>
            </a:pPr>
            <a:r>
              <a:rPr lang="en-IN" sz="1800" dirty="0">
                <a:solidFill>
                  <a:schemeClr val="tx1"/>
                </a:solidFill>
              </a:rPr>
              <a:t>Multiple Linear Regression</a:t>
            </a:r>
          </a:p>
          <a:p>
            <a:pPr marL="914400" lvl="1" indent="-457200">
              <a:buFont typeface="+mj-lt"/>
              <a:buAutoNum type="arabicPeriod"/>
            </a:pPr>
            <a:r>
              <a:rPr lang="en-IN" sz="2000" dirty="0">
                <a:solidFill>
                  <a:schemeClr val="tx1"/>
                </a:solidFill>
              </a:rPr>
              <a:t>Polynomial Regression</a:t>
            </a:r>
          </a:p>
        </p:txBody>
      </p:sp>
    </p:spTree>
    <p:extLst>
      <p:ext uri="{BB962C8B-B14F-4D97-AF65-F5344CB8AC3E}">
        <p14:creationId xmlns:p14="http://schemas.microsoft.com/office/powerpoint/2010/main" val="725008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Clustering</a:t>
            </a:r>
          </a:p>
        </p:txBody>
      </p:sp>
      <p:sp>
        <p:nvSpPr>
          <p:cNvPr id="3" name="Content Placeholder 2"/>
          <p:cNvSpPr>
            <a:spLocks noGrp="1"/>
          </p:cNvSpPr>
          <p:nvPr>
            <p:ph sz="half" idx="1"/>
          </p:nvPr>
        </p:nvSpPr>
        <p:spPr/>
        <p:txBody>
          <a:bodyPr>
            <a:noAutofit/>
          </a:bodyPr>
          <a:lstStyle/>
          <a:p>
            <a:r>
              <a:rPr lang="en-IN" sz="2200" dirty="0">
                <a:solidFill>
                  <a:schemeClr val="tx1"/>
                </a:solidFill>
              </a:rPr>
              <a:t>Clustering is the task of grouping a set of objects, such that objects in the same cluster are similar to each other when compared to the objects in the other clusters.</a:t>
            </a:r>
          </a:p>
          <a:p>
            <a:r>
              <a:rPr lang="en-IN" sz="2200" dirty="0">
                <a:solidFill>
                  <a:schemeClr val="tx1"/>
                </a:solidFill>
              </a:rPr>
              <a:t>Distance measure plays a significant role in clustering.</a:t>
            </a:r>
          </a:p>
          <a:p>
            <a:r>
              <a:rPr lang="en-IN" sz="2200" dirty="0">
                <a:solidFill>
                  <a:schemeClr val="tx1"/>
                </a:solidFill>
              </a:rPr>
              <a:t>The common distance measures used in various datasets are as follows.</a:t>
            </a:r>
          </a:p>
          <a:p>
            <a:r>
              <a:rPr lang="en-IN" sz="2200" dirty="0">
                <a:solidFill>
                  <a:schemeClr val="tx1"/>
                </a:solidFill>
              </a:rPr>
              <a:t>Numeric Dataset</a:t>
            </a:r>
          </a:p>
          <a:p>
            <a:pPr lvl="1">
              <a:buFont typeface="Courier New" panose="02070309020205020404" pitchFamily="49" charset="0"/>
              <a:buChar char="o"/>
            </a:pPr>
            <a:r>
              <a:rPr lang="en-IN" sz="1800" dirty="0">
                <a:solidFill>
                  <a:schemeClr val="tx1"/>
                </a:solidFill>
              </a:rPr>
              <a:t>Manhattan distance</a:t>
            </a:r>
          </a:p>
          <a:p>
            <a:pPr lvl="1">
              <a:buFont typeface="Courier New" panose="02070309020205020404" pitchFamily="49" charset="0"/>
              <a:buChar char="o"/>
            </a:pPr>
            <a:r>
              <a:rPr lang="en-IN" sz="1800" dirty="0" err="1">
                <a:solidFill>
                  <a:schemeClr val="tx1"/>
                </a:solidFill>
              </a:rPr>
              <a:t>Minkowski</a:t>
            </a:r>
            <a:r>
              <a:rPr lang="en-IN" sz="1800" dirty="0">
                <a:solidFill>
                  <a:schemeClr val="tx1"/>
                </a:solidFill>
              </a:rPr>
              <a:t> distance</a:t>
            </a:r>
          </a:p>
          <a:p>
            <a:pPr lvl="1">
              <a:buFont typeface="Courier New" panose="02070309020205020404" pitchFamily="49" charset="0"/>
              <a:buChar char="o"/>
            </a:pPr>
            <a:r>
              <a:rPr lang="en-IN" sz="1800" dirty="0">
                <a:solidFill>
                  <a:schemeClr val="tx1"/>
                </a:solidFill>
              </a:rPr>
              <a:t>Hamming distance</a:t>
            </a:r>
          </a:p>
          <a:p>
            <a:r>
              <a:rPr lang="en-IN" sz="2200" dirty="0">
                <a:solidFill>
                  <a:schemeClr val="tx1"/>
                </a:solidFill>
              </a:rPr>
              <a:t>Non-Numeric Dataset</a:t>
            </a:r>
          </a:p>
          <a:p>
            <a:pPr lvl="1">
              <a:buFont typeface="Courier New" panose="02070309020205020404" pitchFamily="49" charset="0"/>
              <a:buChar char="o"/>
            </a:pPr>
            <a:r>
              <a:rPr lang="en-IN" sz="1800" dirty="0" err="1">
                <a:solidFill>
                  <a:schemeClr val="tx1"/>
                </a:solidFill>
              </a:rPr>
              <a:t>Jaccard</a:t>
            </a:r>
            <a:r>
              <a:rPr lang="en-IN" sz="1800" dirty="0">
                <a:solidFill>
                  <a:schemeClr val="tx1"/>
                </a:solidFill>
              </a:rPr>
              <a:t> index</a:t>
            </a:r>
          </a:p>
          <a:p>
            <a:pPr lvl="1">
              <a:buFont typeface="Courier New" panose="02070309020205020404" pitchFamily="49" charset="0"/>
              <a:buChar char="o"/>
            </a:pPr>
            <a:r>
              <a:rPr lang="en-IN" sz="1800" dirty="0">
                <a:solidFill>
                  <a:schemeClr val="tx1"/>
                </a:solidFill>
              </a:rPr>
              <a:t>Cosine Similarity </a:t>
            </a:r>
          </a:p>
          <a:p>
            <a:pPr lvl="1">
              <a:buFont typeface="Courier New" panose="02070309020205020404" pitchFamily="49" charset="0"/>
              <a:buChar char="o"/>
            </a:pPr>
            <a:r>
              <a:rPr lang="en-IN" sz="1800" dirty="0">
                <a:solidFill>
                  <a:schemeClr val="tx1"/>
                </a:solidFill>
              </a:rPr>
              <a:t>Dice Coefficient</a:t>
            </a:r>
          </a:p>
        </p:txBody>
      </p:sp>
    </p:spTree>
    <p:extLst>
      <p:ext uri="{BB962C8B-B14F-4D97-AF65-F5344CB8AC3E}">
        <p14:creationId xmlns:p14="http://schemas.microsoft.com/office/powerpoint/2010/main" val="308621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Dimensionality Reduction</a:t>
            </a:r>
          </a:p>
        </p:txBody>
      </p:sp>
      <p:sp>
        <p:nvSpPr>
          <p:cNvPr id="3" name="Content Placeholder 2"/>
          <p:cNvSpPr>
            <a:spLocks noGrp="1"/>
          </p:cNvSpPr>
          <p:nvPr>
            <p:ph sz="half" idx="1"/>
          </p:nvPr>
        </p:nvSpPr>
        <p:spPr/>
        <p:txBody>
          <a:bodyPr>
            <a:normAutofit/>
          </a:bodyPr>
          <a:lstStyle/>
          <a:p>
            <a:r>
              <a:rPr lang="en-IN" sz="2200" dirty="0">
                <a:solidFill>
                  <a:schemeClr val="tx1"/>
                </a:solidFill>
              </a:rPr>
              <a:t>Dimensionality reduction refers to techniques for reducing the number of input variables in training data.</a:t>
            </a:r>
          </a:p>
          <a:p>
            <a:r>
              <a:rPr lang="en-IN" sz="2200" dirty="0">
                <a:solidFill>
                  <a:schemeClr val="tx1"/>
                </a:solidFill>
              </a:rPr>
              <a:t>Fewer input dimensions often mean correspondingly fewer parameters or a simpler structure in the machine learning model, referred to as degrees of freedom. </a:t>
            </a:r>
          </a:p>
          <a:p>
            <a:r>
              <a:rPr lang="en-IN" sz="2200" dirty="0">
                <a:solidFill>
                  <a:schemeClr val="tx1"/>
                </a:solidFill>
              </a:rPr>
              <a:t>A model with too many degrees of freedom is likely to </a:t>
            </a:r>
            <a:r>
              <a:rPr lang="en-IN" sz="2200" dirty="0" err="1">
                <a:solidFill>
                  <a:schemeClr val="tx1"/>
                </a:solidFill>
              </a:rPr>
              <a:t>overfit</a:t>
            </a:r>
            <a:r>
              <a:rPr lang="en-IN" sz="2200" dirty="0">
                <a:solidFill>
                  <a:schemeClr val="tx1"/>
                </a:solidFill>
              </a:rPr>
              <a:t> the training dataset and therefore may not perform well on new data.</a:t>
            </a:r>
          </a:p>
          <a:p>
            <a:r>
              <a:rPr lang="en-IN" sz="2200" dirty="0">
                <a:solidFill>
                  <a:schemeClr val="tx1"/>
                </a:solidFill>
              </a:rPr>
              <a:t>It is desirable to have simple models that generalize well, and in turn, input data with few input variables.</a:t>
            </a:r>
          </a:p>
          <a:p>
            <a:r>
              <a:rPr lang="en-IN" sz="2200" b="1" dirty="0">
                <a:solidFill>
                  <a:schemeClr val="tx1"/>
                </a:solidFill>
              </a:rPr>
              <a:t>Techniques:</a:t>
            </a:r>
          </a:p>
          <a:p>
            <a:pPr lvl="1">
              <a:buFont typeface="Wingdings" panose="05000000000000000000" pitchFamily="2" charset="2"/>
              <a:buChar char="Ø"/>
            </a:pPr>
            <a:r>
              <a:rPr lang="en-IN" sz="2200" dirty="0">
                <a:solidFill>
                  <a:schemeClr val="tx1"/>
                </a:solidFill>
              </a:rPr>
              <a:t>Feature Selection</a:t>
            </a:r>
          </a:p>
          <a:p>
            <a:pPr lvl="1">
              <a:buFont typeface="Wingdings" panose="05000000000000000000" pitchFamily="2" charset="2"/>
              <a:buChar char="Ø"/>
            </a:pPr>
            <a:r>
              <a:rPr lang="en-IN" sz="2200" dirty="0">
                <a:solidFill>
                  <a:schemeClr val="tx1"/>
                </a:solidFill>
              </a:rPr>
              <a:t>Dimensionality Reduction</a:t>
            </a:r>
          </a:p>
        </p:txBody>
      </p:sp>
    </p:spTree>
    <p:extLst>
      <p:ext uri="{BB962C8B-B14F-4D97-AF65-F5344CB8AC3E}">
        <p14:creationId xmlns:p14="http://schemas.microsoft.com/office/powerpoint/2010/main" val="686254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Mining</a:t>
            </a:r>
          </a:p>
        </p:txBody>
      </p:sp>
      <p:pic>
        <p:nvPicPr>
          <p:cNvPr id="23558" name="Picture 6" descr="Data Science in Patterns Identificatio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168203" y="1768240"/>
            <a:ext cx="5653825" cy="4711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69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Outlier Detection</a:t>
            </a:r>
          </a:p>
        </p:txBody>
      </p:sp>
      <p:sp>
        <p:nvSpPr>
          <p:cNvPr id="3" name="Content Placeholder 2"/>
          <p:cNvSpPr>
            <a:spLocks noGrp="1"/>
          </p:cNvSpPr>
          <p:nvPr>
            <p:ph sz="half" idx="1"/>
          </p:nvPr>
        </p:nvSpPr>
        <p:spPr/>
        <p:txBody>
          <a:bodyPr>
            <a:normAutofit/>
          </a:bodyPr>
          <a:lstStyle/>
          <a:p>
            <a:r>
              <a:rPr lang="en-IN" sz="2200" dirty="0">
                <a:solidFill>
                  <a:schemeClr val="tx1"/>
                </a:solidFill>
              </a:rPr>
              <a:t>A data object that deviates significantly from the normal objects as if it were generated by a different mechanism.</a:t>
            </a:r>
          </a:p>
          <a:p>
            <a:endParaRPr lang="en-IN" sz="2200" dirty="0">
              <a:solidFill>
                <a:schemeClr val="tx1"/>
              </a:solidFill>
            </a:endParaRPr>
          </a:p>
          <a:p>
            <a:r>
              <a:rPr lang="en-IN" sz="2200" dirty="0">
                <a:solidFill>
                  <a:schemeClr val="tx1"/>
                </a:solidFill>
              </a:rPr>
              <a:t>The </a:t>
            </a:r>
            <a:r>
              <a:rPr lang="en-IN" sz="2200" b="1" dirty="0">
                <a:solidFill>
                  <a:schemeClr val="tx1"/>
                </a:solidFill>
              </a:rPr>
              <a:t>types</a:t>
            </a:r>
            <a:r>
              <a:rPr lang="en-IN" sz="2200" dirty="0">
                <a:solidFill>
                  <a:schemeClr val="tx1"/>
                </a:solidFill>
              </a:rPr>
              <a:t> of Outlier are as follows:</a:t>
            </a:r>
          </a:p>
          <a:p>
            <a:pPr marL="914400" lvl="1" indent="-457200">
              <a:buFont typeface="+mj-lt"/>
              <a:buAutoNum type="arabicPeriod"/>
            </a:pPr>
            <a:r>
              <a:rPr lang="en-IN" sz="2000" b="1" dirty="0">
                <a:solidFill>
                  <a:schemeClr val="tx1"/>
                </a:solidFill>
              </a:rPr>
              <a:t>Global Outlier</a:t>
            </a:r>
            <a:r>
              <a:rPr lang="en-IN" sz="2000" dirty="0">
                <a:solidFill>
                  <a:schemeClr val="tx1"/>
                </a:solidFill>
              </a:rPr>
              <a:t>: Global Outlier significantly deviates from the entire dataset.</a:t>
            </a:r>
          </a:p>
          <a:p>
            <a:pPr marL="914400" lvl="1" indent="-457200">
              <a:buFont typeface="+mj-lt"/>
              <a:buAutoNum type="arabicPeriod"/>
            </a:pPr>
            <a:r>
              <a:rPr lang="en-IN" sz="2000" b="1" dirty="0">
                <a:solidFill>
                  <a:schemeClr val="tx1"/>
                </a:solidFill>
              </a:rPr>
              <a:t>Contextual Outlier</a:t>
            </a:r>
            <a:r>
              <a:rPr lang="en-IN" sz="2000" dirty="0">
                <a:solidFill>
                  <a:schemeClr val="tx1"/>
                </a:solidFill>
              </a:rPr>
              <a:t>: Contextual Outlier significantly deviates based on the context selected.</a:t>
            </a:r>
          </a:p>
          <a:p>
            <a:pPr marL="914400" lvl="1" indent="-457200">
              <a:buFont typeface="+mj-lt"/>
              <a:buAutoNum type="arabicPeriod"/>
            </a:pPr>
            <a:r>
              <a:rPr lang="en-IN" sz="2000" b="1" dirty="0">
                <a:solidFill>
                  <a:schemeClr val="tx1"/>
                </a:solidFill>
              </a:rPr>
              <a:t>Collective Outlier</a:t>
            </a:r>
            <a:r>
              <a:rPr lang="en-IN" sz="2000" dirty="0">
                <a:solidFill>
                  <a:schemeClr val="tx1"/>
                </a:solidFill>
              </a:rPr>
              <a:t>: Collective Outlier is a subset of data objects that collectively deviates from the entire dataset.</a:t>
            </a:r>
          </a:p>
        </p:txBody>
      </p:sp>
    </p:spTree>
    <p:extLst>
      <p:ext uri="{BB962C8B-B14F-4D97-AF65-F5344CB8AC3E}">
        <p14:creationId xmlns:p14="http://schemas.microsoft.com/office/powerpoint/2010/main" val="3521767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ML Algorithms based on Technique</a:t>
            </a:r>
          </a:p>
        </p:txBody>
      </p:sp>
      <p:pic>
        <p:nvPicPr>
          <p:cNvPr id="22530" name="Picture 2" descr="Machine Learning Algorithms | Introduction to Machine Learni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14701" y="1652338"/>
            <a:ext cx="6786054" cy="509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29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sz="half" idx="1"/>
          </p:nvPr>
        </p:nvSpPr>
        <p:spPr>
          <a:xfrm>
            <a:off x="3773510" y="1825625"/>
            <a:ext cx="7580289" cy="4351338"/>
          </a:xfrm>
        </p:spPr>
        <p:txBody>
          <a:bodyPr>
            <a:normAutofit/>
          </a:bodyPr>
          <a:lstStyle/>
          <a:p>
            <a:r>
              <a:rPr lang="en-IN" sz="2400" dirty="0">
                <a:solidFill>
                  <a:schemeClr val="tx1"/>
                </a:solidFill>
              </a:rPr>
              <a:t>Deep Learning is a type of Machine Learning that is inspired by the structure of the brain for </a:t>
            </a:r>
            <a:r>
              <a:rPr lang="en-US" sz="2400" dirty="0">
                <a:solidFill>
                  <a:schemeClr val="tx1"/>
                </a:solidFill>
              </a:rPr>
              <a:t>learning </a:t>
            </a:r>
            <a:r>
              <a:rPr lang="en-US" sz="2400" b="1" dirty="0">
                <a:solidFill>
                  <a:schemeClr val="tx1"/>
                </a:solidFill>
              </a:rPr>
              <a:t>representations</a:t>
            </a:r>
            <a:r>
              <a:rPr lang="en-US" sz="2400" dirty="0">
                <a:solidFill>
                  <a:schemeClr val="tx1"/>
                </a:solidFill>
              </a:rPr>
              <a:t> of data</a:t>
            </a:r>
            <a:r>
              <a:rPr lang="en-IN" sz="2400" dirty="0">
                <a:solidFill>
                  <a:schemeClr val="tx1"/>
                </a:solidFill>
              </a:rPr>
              <a:t>. </a:t>
            </a:r>
          </a:p>
          <a:p>
            <a:r>
              <a:rPr lang="en-US" sz="2400" dirty="0">
                <a:solidFill>
                  <a:schemeClr val="tx1"/>
                </a:solidFill>
              </a:rPr>
              <a:t>Exceptional effective at </a:t>
            </a:r>
            <a:r>
              <a:rPr lang="en-US" sz="2400" b="1" dirty="0">
                <a:solidFill>
                  <a:schemeClr val="tx1"/>
                </a:solidFill>
              </a:rPr>
              <a:t>learning patterns</a:t>
            </a:r>
            <a:r>
              <a:rPr lang="en-US" sz="2400" dirty="0">
                <a:solidFill>
                  <a:schemeClr val="tx1"/>
                </a:solidFill>
              </a:rPr>
              <a:t>.</a:t>
            </a:r>
          </a:p>
          <a:p>
            <a:r>
              <a:rPr lang="en-US" sz="2400" dirty="0">
                <a:solidFill>
                  <a:schemeClr val="tx1"/>
                </a:solidFill>
              </a:rPr>
              <a:t>Deep learning algorithms attempt to learn (</a:t>
            </a:r>
            <a:r>
              <a:rPr lang="en-US" sz="2400" b="1" dirty="0">
                <a:solidFill>
                  <a:schemeClr val="tx1"/>
                </a:solidFill>
              </a:rPr>
              <a:t>multiple levels of</a:t>
            </a:r>
            <a:r>
              <a:rPr lang="en-US" sz="2400" dirty="0">
                <a:solidFill>
                  <a:schemeClr val="tx1"/>
                </a:solidFill>
              </a:rPr>
              <a:t>) representation by using a </a:t>
            </a:r>
            <a:r>
              <a:rPr lang="en-US" sz="2400" b="1" dirty="0">
                <a:solidFill>
                  <a:schemeClr val="tx1"/>
                </a:solidFill>
              </a:rPr>
              <a:t>hierarchy of multiple layers.</a:t>
            </a:r>
          </a:p>
          <a:p>
            <a:r>
              <a:rPr lang="en-US" sz="2400" dirty="0">
                <a:solidFill>
                  <a:schemeClr val="tx1"/>
                </a:solidFill>
              </a:rPr>
              <a:t>If you provide the system </a:t>
            </a:r>
            <a:r>
              <a:rPr lang="en-US" sz="2400" b="1" dirty="0">
                <a:solidFill>
                  <a:schemeClr val="tx1"/>
                </a:solidFill>
              </a:rPr>
              <a:t>tons of information</a:t>
            </a:r>
            <a:r>
              <a:rPr lang="en-US" sz="2400" dirty="0">
                <a:solidFill>
                  <a:schemeClr val="tx1"/>
                </a:solidFill>
              </a:rPr>
              <a:t>, it begins to understand it and respond in useful ways.</a:t>
            </a:r>
          </a:p>
          <a:p>
            <a:r>
              <a:rPr lang="en-IN" sz="2200" dirty="0">
                <a:solidFill>
                  <a:schemeClr val="tx1"/>
                </a:solidFill>
              </a:rPr>
              <a:t>Involves networks which are capable of learning from data and functions similar to the human brain.</a:t>
            </a:r>
          </a:p>
        </p:txBody>
      </p:sp>
      <p:pic>
        <p:nvPicPr>
          <p:cNvPr id="5" name="Picture 2" descr="The Big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7554" t="2839" r="17928" b="2661"/>
          <a:stretch/>
        </p:blipFill>
        <p:spPr bwMode="auto">
          <a:xfrm>
            <a:off x="105531" y="1825625"/>
            <a:ext cx="356494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81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Deep Learning…?</a:t>
            </a:r>
          </a:p>
        </p:txBody>
      </p:sp>
      <p:sp>
        <p:nvSpPr>
          <p:cNvPr id="3" name="Content Placeholder 2"/>
          <p:cNvSpPr>
            <a:spLocks noGrp="1"/>
          </p:cNvSpPr>
          <p:nvPr>
            <p:ph sz="half" idx="1"/>
          </p:nvPr>
        </p:nvSpPr>
        <p:spPr/>
        <p:txBody>
          <a:bodyPr>
            <a:normAutofit fontScale="92500" lnSpcReduction="10000"/>
          </a:bodyPr>
          <a:lstStyle/>
          <a:p>
            <a:r>
              <a:rPr lang="en-IN" sz="2200" b="1" dirty="0">
                <a:solidFill>
                  <a:schemeClr val="tx1"/>
                </a:solidFill>
              </a:rPr>
              <a:t>Processes massive amount of data</a:t>
            </a:r>
          </a:p>
          <a:p>
            <a:pPr lvl="1">
              <a:buFont typeface="Wingdings" panose="05000000000000000000" pitchFamily="2" charset="2"/>
              <a:buChar char="Ø"/>
            </a:pPr>
            <a:r>
              <a:rPr lang="en-IN" sz="2200" dirty="0">
                <a:solidFill>
                  <a:schemeClr val="tx1"/>
                </a:solidFill>
              </a:rPr>
              <a:t>Deep Learning can process an enormous amount of both Structured and Unstructured data.</a:t>
            </a:r>
          </a:p>
          <a:p>
            <a:r>
              <a:rPr lang="en-IN" sz="2200" b="1" dirty="0">
                <a:solidFill>
                  <a:schemeClr val="tx1"/>
                </a:solidFill>
              </a:rPr>
              <a:t>Performs Complex Operations</a:t>
            </a:r>
          </a:p>
          <a:p>
            <a:pPr lvl="1">
              <a:buFont typeface="Wingdings" panose="05000000000000000000" pitchFamily="2" charset="2"/>
              <a:buChar char="Ø"/>
            </a:pPr>
            <a:r>
              <a:rPr lang="en-IN" sz="2200" dirty="0">
                <a:solidFill>
                  <a:schemeClr val="tx1"/>
                </a:solidFill>
              </a:rPr>
              <a:t>Deep Learning algorithms are capable enough to perform complex operations when compared to the Machine Learning algorithms.</a:t>
            </a:r>
          </a:p>
          <a:p>
            <a:r>
              <a:rPr lang="en-IN" sz="2200" b="1" dirty="0">
                <a:solidFill>
                  <a:schemeClr val="tx1"/>
                </a:solidFill>
              </a:rPr>
              <a:t>Achieves Best Performance</a:t>
            </a:r>
          </a:p>
          <a:p>
            <a:pPr lvl="1">
              <a:buFont typeface="Wingdings" panose="05000000000000000000" pitchFamily="2" charset="2"/>
              <a:buChar char="Ø"/>
            </a:pPr>
            <a:r>
              <a:rPr lang="en-IN" sz="2200" dirty="0">
                <a:solidFill>
                  <a:schemeClr val="tx1"/>
                </a:solidFill>
              </a:rPr>
              <a:t>As the amount of data increases, the performance of Machine Learning algorithms decreases.</a:t>
            </a:r>
          </a:p>
          <a:p>
            <a:pPr lvl="1">
              <a:buFont typeface="Wingdings" panose="05000000000000000000" pitchFamily="2" charset="2"/>
              <a:buChar char="Ø"/>
            </a:pPr>
            <a:r>
              <a:rPr lang="en-IN" sz="2200" dirty="0">
                <a:solidFill>
                  <a:schemeClr val="tx1"/>
                </a:solidFill>
              </a:rPr>
              <a:t>On the other hand, Deep Learning maintains the performance of the model.</a:t>
            </a:r>
          </a:p>
          <a:p>
            <a:r>
              <a:rPr lang="en-IN" sz="2200" b="1" dirty="0">
                <a:solidFill>
                  <a:schemeClr val="tx1"/>
                </a:solidFill>
              </a:rPr>
              <a:t>Feature Extraction</a:t>
            </a:r>
          </a:p>
          <a:p>
            <a:pPr lvl="1">
              <a:buFont typeface="Wingdings" panose="05000000000000000000" pitchFamily="2" charset="2"/>
              <a:buChar char="Ø"/>
            </a:pPr>
            <a:r>
              <a:rPr lang="en-IN" sz="2200" dirty="0">
                <a:solidFill>
                  <a:schemeClr val="tx1"/>
                </a:solidFill>
              </a:rPr>
              <a:t>Machine Learning algorithms extract patterns from labeled sample data, while Deep Learning algorithms take large volumes of data as input, </a:t>
            </a:r>
            <a:r>
              <a:rPr lang="en-IN" sz="2200" dirty="0" err="1">
                <a:solidFill>
                  <a:schemeClr val="tx1"/>
                </a:solidFill>
              </a:rPr>
              <a:t>analyze</a:t>
            </a:r>
            <a:r>
              <a:rPr lang="en-IN" sz="2200" dirty="0">
                <a:solidFill>
                  <a:schemeClr val="tx1"/>
                </a:solidFill>
              </a:rPr>
              <a:t> them to extract the features on its own.</a:t>
            </a:r>
          </a:p>
        </p:txBody>
      </p:sp>
    </p:spTree>
    <p:extLst>
      <p:ext uri="{BB962C8B-B14F-4D97-AF65-F5344CB8AC3E}">
        <p14:creationId xmlns:p14="http://schemas.microsoft.com/office/powerpoint/2010/main" val="85347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Deep Learning…?</a:t>
            </a:r>
          </a:p>
        </p:txBody>
      </p:sp>
      <p:sp>
        <p:nvSpPr>
          <p:cNvPr id="3" name="Content Placeholder 2"/>
          <p:cNvSpPr>
            <a:spLocks noGrp="1"/>
          </p:cNvSpPr>
          <p:nvPr>
            <p:ph sz="half" idx="1"/>
          </p:nvPr>
        </p:nvSpPr>
        <p:spPr/>
        <p:txBody>
          <a:bodyPr>
            <a:normAutofit/>
          </a:bodyPr>
          <a:lstStyle/>
          <a:p>
            <a:r>
              <a:rPr lang="en-US" sz="2200" dirty="0">
                <a:solidFill>
                  <a:schemeClr val="tx1"/>
                </a:solidFill>
              </a:rPr>
              <a:t>Manually designed features are often </a:t>
            </a:r>
            <a:r>
              <a:rPr lang="en-US" sz="2200" b="1" dirty="0">
                <a:solidFill>
                  <a:schemeClr val="tx1"/>
                </a:solidFill>
              </a:rPr>
              <a:t>over-specified</a:t>
            </a:r>
            <a:r>
              <a:rPr lang="en-US" sz="2200" dirty="0">
                <a:solidFill>
                  <a:schemeClr val="tx1"/>
                </a:solidFill>
              </a:rPr>
              <a:t>, </a:t>
            </a:r>
            <a:r>
              <a:rPr lang="en-US" sz="2200" b="1" dirty="0">
                <a:solidFill>
                  <a:schemeClr val="tx1"/>
                </a:solidFill>
              </a:rPr>
              <a:t>incomplete</a:t>
            </a:r>
            <a:r>
              <a:rPr lang="en-US" sz="2200" dirty="0">
                <a:solidFill>
                  <a:schemeClr val="tx1"/>
                </a:solidFill>
              </a:rPr>
              <a:t> and take a </a:t>
            </a:r>
            <a:r>
              <a:rPr lang="en-US" sz="2200" b="1" dirty="0">
                <a:solidFill>
                  <a:schemeClr val="tx1"/>
                </a:solidFill>
              </a:rPr>
              <a:t>long time to design </a:t>
            </a:r>
            <a:r>
              <a:rPr lang="en-US" sz="2200" dirty="0">
                <a:solidFill>
                  <a:schemeClr val="tx1"/>
                </a:solidFill>
              </a:rPr>
              <a:t>and validate</a:t>
            </a:r>
          </a:p>
          <a:p>
            <a:r>
              <a:rPr lang="en-US" sz="2200" dirty="0">
                <a:solidFill>
                  <a:schemeClr val="tx1"/>
                </a:solidFill>
              </a:rPr>
              <a:t>Learned Features are </a:t>
            </a:r>
            <a:r>
              <a:rPr lang="en-US" sz="2200" b="1" dirty="0">
                <a:solidFill>
                  <a:schemeClr val="tx1"/>
                </a:solidFill>
              </a:rPr>
              <a:t>easy to adapt</a:t>
            </a:r>
            <a:r>
              <a:rPr lang="en-US" sz="2200" dirty="0">
                <a:solidFill>
                  <a:schemeClr val="tx1"/>
                </a:solidFill>
              </a:rPr>
              <a:t>, </a:t>
            </a:r>
            <a:r>
              <a:rPr lang="en-US" sz="2200" b="1" dirty="0">
                <a:solidFill>
                  <a:schemeClr val="tx1"/>
                </a:solidFill>
              </a:rPr>
              <a:t>fast</a:t>
            </a:r>
            <a:r>
              <a:rPr lang="en-US" sz="2200" dirty="0">
                <a:solidFill>
                  <a:schemeClr val="tx1"/>
                </a:solidFill>
              </a:rPr>
              <a:t> to learn</a:t>
            </a:r>
          </a:p>
          <a:p>
            <a:r>
              <a:rPr lang="en-US" sz="2200" dirty="0">
                <a:solidFill>
                  <a:schemeClr val="tx1"/>
                </a:solidFill>
              </a:rPr>
              <a:t>Deep learning provides a very </a:t>
            </a:r>
            <a:r>
              <a:rPr lang="en-US" sz="2200" b="1" dirty="0">
                <a:solidFill>
                  <a:schemeClr val="tx1"/>
                </a:solidFill>
              </a:rPr>
              <a:t>flexible</a:t>
            </a:r>
            <a:r>
              <a:rPr lang="en-US" sz="2200" dirty="0">
                <a:solidFill>
                  <a:schemeClr val="tx1"/>
                </a:solidFill>
              </a:rPr>
              <a:t>, (almost?) </a:t>
            </a:r>
            <a:r>
              <a:rPr lang="en-US" sz="2200" b="1" dirty="0">
                <a:solidFill>
                  <a:schemeClr val="tx1"/>
                </a:solidFill>
              </a:rPr>
              <a:t>universal</a:t>
            </a:r>
            <a:r>
              <a:rPr lang="en-US" sz="2200" dirty="0">
                <a:solidFill>
                  <a:schemeClr val="tx1"/>
                </a:solidFill>
              </a:rPr>
              <a:t>, learnable framework for representing world, visual and linguistic information.</a:t>
            </a:r>
          </a:p>
          <a:p>
            <a:r>
              <a:rPr lang="en-US" sz="2200" dirty="0">
                <a:solidFill>
                  <a:schemeClr val="tx1"/>
                </a:solidFill>
              </a:rPr>
              <a:t>Can learn both unsupervised and supervised</a:t>
            </a:r>
          </a:p>
          <a:p>
            <a:r>
              <a:rPr lang="en-US" sz="2200" dirty="0">
                <a:solidFill>
                  <a:schemeClr val="tx1"/>
                </a:solidFill>
              </a:rPr>
              <a:t>Effective </a:t>
            </a:r>
            <a:r>
              <a:rPr lang="en-US" sz="2200" b="1" dirty="0">
                <a:solidFill>
                  <a:schemeClr val="tx1"/>
                </a:solidFill>
              </a:rPr>
              <a:t>end-to-end </a:t>
            </a:r>
            <a:r>
              <a:rPr lang="en-US" sz="2200" dirty="0">
                <a:solidFill>
                  <a:schemeClr val="tx1"/>
                </a:solidFill>
              </a:rPr>
              <a:t>joint system learning</a:t>
            </a:r>
          </a:p>
          <a:p>
            <a:r>
              <a:rPr lang="en-US" sz="2200" dirty="0">
                <a:solidFill>
                  <a:schemeClr val="tx1"/>
                </a:solidFill>
              </a:rPr>
              <a:t>Utilize large amounts of training data</a:t>
            </a:r>
          </a:p>
        </p:txBody>
      </p:sp>
    </p:spTree>
    <p:extLst>
      <p:ext uri="{BB962C8B-B14F-4D97-AF65-F5344CB8AC3E}">
        <p14:creationId xmlns:p14="http://schemas.microsoft.com/office/powerpoint/2010/main" val="3527722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 vs. Machine Learning</a:t>
            </a:r>
          </a:p>
        </p:txBody>
      </p:sp>
      <p:sp>
        <p:nvSpPr>
          <p:cNvPr id="10" name="Content Placeholder 9"/>
          <p:cNvSpPr>
            <a:spLocks noGrp="1"/>
          </p:cNvSpPr>
          <p:nvPr>
            <p:ph sz="half" idx="2"/>
          </p:nvPr>
        </p:nvSpPr>
        <p:spPr/>
        <p:txBody>
          <a:bodyPr>
            <a:noAutofit/>
          </a:bodyPr>
          <a:lstStyle/>
          <a:p>
            <a:pPr marL="0" indent="0">
              <a:buNone/>
            </a:pPr>
            <a:r>
              <a:rPr lang="en-IN" sz="1800" dirty="0">
                <a:solidFill>
                  <a:schemeClr val="tx1"/>
                </a:solidFill>
              </a:rPr>
              <a:t>Say, for instance, we develop a machine that differentiates between </a:t>
            </a:r>
            <a:r>
              <a:rPr lang="en-IN" sz="1800" i="1" dirty="0">
                <a:solidFill>
                  <a:schemeClr val="tx1"/>
                </a:solidFill>
              </a:rPr>
              <a:t>cherries and tomatoes</a:t>
            </a:r>
            <a:r>
              <a:rPr lang="en-IN" sz="1800" dirty="0">
                <a:solidFill>
                  <a:schemeClr val="tx1"/>
                </a:solidFill>
              </a:rPr>
              <a:t>.</a:t>
            </a:r>
          </a:p>
          <a:p>
            <a:pPr marL="0" indent="0">
              <a:buNone/>
            </a:pPr>
            <a:endParaRPr lang="en-IN" sz="1800" dirty="0">
              <a:solidFill>
                <a:schemeClr val="tx1"/>
              </a:solidFill>
            </a:endParaRPr>
          </a:p>
          <a:p>
            <a:pPr marL="0" indent="0">
              <a:buNone/>
            </a:pPr>
            <a:r>
              <a:rPr lang="en-IN" sz="1800" b="1" dirty="0">
                <a:solidFill>
                  <a:schemeClr val="tx1"/>
                </a:solidFill>
              </a:rPr>
              <a:t>Machine Learning</a:t>
            </a:r>
            <a:endParaRPr lang="en-IN" sz="1800" dirty="0">
              <a:solidFill>
                <a:schemeClr val="tx1"/>
              </a:solidFill>
            </a:endParaRPr>
          </a:p>
          <a:p>
            <a:pPr lvl="1">
              <a:buFont typeface="Wingdings" panose="05000000000000000000" pitchFamily="2" charset="2"/>
              <a:buChar char="ü"/>
            </a:pPr>
            <a:r>
              <a:rPr lang="en-IN" sz="1800" dirty="0">
                <a:solidFill>
                  <a:schemeClr val="tx1"/>
                </a:solidFill>
              </a:rPr>
              <a:t>If done through Machine Learning, </a:t>
            </a:r>
            <a:r>
              <a:rPr lang="en-IN" sz="1800" b="1" i="1" dirty="0">
                <a:solidFill>
                  <a:schemeClr val="tx1"/>
                </a:solidFill>
              </a:rPr>
              <a:t>we need to specify the features</a:t>
            </a:r>
            <a:r>
              <a:rPr lang="en-IN" sz="1800" dirty="0">
                <a:solidFill>
                  <a:schemeClr val="tx1"/>
                </a:solidFill>
              </a:rPr>
              <a:t> based on which the two can be differentiated like size and stem, in this case.</a:t>
            </a:r>
          </a:p>
          <a:p>
            <a:r>
              <a:rPr lang="en-IN" sz="1800" b="1" dirty="0">
                <a:solidFill>
                  <a:schemeClr val="tx1"/>
                </a:solidFill>
              </a:rPr>
              <a:t>Deep Learning</a:t>
            </a:r>
            <a:endParaRPr lang="en-IN" sz="1800" dirty="0">
              <a:solidFill>
                <a:schemeClr val="tx1"/>
              </a:solidFill>
            </a:endParaRPr>
          </a:p>
          <a:p>
            <a:pPr lvl="1">
              <a:buFont typeface="Wingdings" panose="05000000000000000000" pitchFamily="2" charset="2"/>
              <a:buChar char="ü"/>
            </a:pPr>
            <a:r>
              <a:rPr lang="en-IN" sz="1800" dirty="0">
                <a:solidFill>
                  <a:schemeClr val="tx1"/>
                </a:solidFill>
              </a:rPr>
              <a:t>In Deep Learning, the </a:t>
            </a:r>
            <a:r>
              <a:rPr lang="en-IN" sz="1800" b="1" i="1" dirty="0">
                <a:solidFill>
                  <a:schemeClr val="tx1"/>
                </a:solidFill>
              </a:rPr>
              <a:t>features are picked by the Neural Network</a:t>
            </a:r>
            <a:r>
              <a:rPr lang="en-IN" sz="1800" dirty="0">
                <a:solidFill>
                  <a:schemeClr val="tx1"/>
                </a:solidFill>
              </a:rPr>
              <a:t> without any human intervention. But, that kind of independence can be achieved by a higher volume of data in training the machine.</a:t>
            </a:r>
          </a:p>
        </p:txBody>
      </p:sp>
      <p:pic>
        <p:nvPicPr>
          <p:cNvPr id="12" name="Picture 2" descr="Deep Learning vs. Machine Learning"/>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38200" y="1842294"/>
            <a:ext cx="5181600"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1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p:txBody>
          <a:bodyPr>
            <a:normAutofit/>
          </a:bodyPr>
          <a:lstStyle/>
          <a:p>
            <a:r>
              <a:rPr lang="en-IN" sz="3200" b="1" dirty="0"/>
              <a:t>What is Artificial Intelligence.?</a:t>
            </a:r>
          </a:p>
        </p:txBody>
      </p:sp>
      <p:pic>
        <p:nvPicPr>
          <p:cNvPr id="12" name="Picture 11">
            <a:extLst>
              <a:ext uri="{FF2B5EF4-FFF2-40B4-BE49-F238E27FC236}">
                <a16:creationId xmlns:a16="http://schemas.microsoft.com/office/drawing/2014/main" id="{2FC4F072-BE18-4B1D-A8FC-1DB3AFC53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19" y="1716392"/>
            <a:ext cx="3558916" cy="3558916"/>
          </a:xfrm>
          <a:prstGeom prst="rect">
            <a:avLst/>
          </a:prstGeom>
        </p:spPr>
      </p:pic>
    </p:spTree>
    <p:extLst>
      <p:ext uri="{BB962C8B-B14F-4D97-AF65-F5344CB8AC3E}">
        <p14:creationId xmlns:p14="http://schemas.microsoft.com/office/powerpoint/2010/main" val="424482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Amount of Data vs Performance in Deep Learning</a:t>
            </a:r>
          </a:p>
        </p:txBody>
      </p:sp>
      <p:pic>
        <p:nvPicPr>
          <p:cNvPr id="4" name="Picture 10" descr="deep learning – IcaroAI">
            <a:extLst>
              <a:ext uri="{FF2B5EF4-FFF2-40B4-BE49-F238E27FC236}">
                <a16:creationId xmlns:a16="http://schemas.microsoft.com/office/drawing/2014/main" id="{1B46DB18-CE53-4118-8E8F-E8DEEB93E42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397969" y="1811098"/>
            <a:ext cx="6790002" cy="4409397"/>
          </a:xfrm>
          <a:prstGeom prst="rect">
            <a:avLst/>
          </a:prstGeom>
        </p:spPr>
      </p:pic>
    </p:spTree>
    <p:extLst>
      <p:ext uri="{BB962C8B-B14F-4D97-AF65-F5344CB8AC3E}">
        <p14:creationId xmlns:p14="http://schemas.microsoft.com/office/powerpoint/2010/main" val="4065005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History of Deep Learning</a:t>
            </a:r>
          </a:p>
        </p:txBody>
      </p:sp>
      <p:pic>
        <p:nvPicPr>
          <p:cNvPr id="4" name="Picture 4" descr="4 History of Deep Learning (3).">
            <a:extLst>
              <a:ext uri="{FF2B5EF4-FFF2-40B4-BE49-F238E27FC236}">
                <a16:creationId xmlns:a16="http://schemas.microsoft.com/office/drawing/2014/main" id="{2E63A5BA-07BD-44E8-A4D6-8C534872CC2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60056" y="1398918"/>
            <a:ext cx="11629623" cy="485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960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Image Analysis</a:t>
            </a:r>
          </a:p>
        </p:txBody>
      </p:sp>
      <p:pic>
        <p:nvPicPr>
          <p:cNvPr id="5122" name="Picture 2" descr="Object Recognition"/>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38200" y="1842294"/>
            <a:ext cx="5181600" cy="431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p:txBody>
          <a:bodyPr anchor="ctr">
            <a:normAutofit/>
          </a:bodyPr>
          <a:lstStyle/>
          <a:p>
            <a:r>
              <a:rPr lang="en-IN" sz="2200" dirty="0">
                <a:solidFill>
                  <a:schemeClr val="tx1"/>
                </a:solidFill>
              </a:rPr>
              <a:t>Image Classification</a:t>
            </a:r>
          </a:p>
          <a:p>
            <a:r>
              <a:rPr lang="en-IN" sz="2200" dirty="0">
                <a:solidFill>
                  <a:schemeClr val="tx1"/>
                </a:solidFill>
              </a:rPr>
              <a:t>Object Recognition</a:t>
            </a:r>
          </a:p>
          <a:p>
            <a:r>
              <a:rPr lang="en-IN" sz="2200" dirty="0">
                <a:solidFill>
                  <a:schemeClr val="tx1"/>
                </a:solidFill>
              </a:rPr>
              <a:t>Semantic Segmentation</a:t>
            </a:r>
          </a:p>
          <a:p>
            <a:r>
              <a:rPr lang="en-IN" sz="2200" dirty="0">
                <a:solidFill>
                  <a:schemeClr val="tx1"/>
                </a:solidFill>
              </a:rPr>
              <a:t>Instance Segmentation</a:t>
            </a:r>
          </a:p>
        </p:txBody>
      </p:sp>
    </p:spTree>
    <p:extLst>
      <p:ext uri="{BB962C8B-B14F-4D97-AF65-F5344CB8AC3E}">
        <p14:creationId xmlns:p14="http://schemas.microsoft.com/office/powerpoint/2010/main" val="4209468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Video Analysis</a:t>
            </a:r>
          </a:p>
        </p:txBody>
      </p:sp>
      <p:sp>
        <p:nvSpPr>
          <p:cNvPr id="4" name="Content Placeholder 3"/>
          <p:cNvSpPr>
            <a:spLocks noGrp="1"/>
          </p:cNvSpPr>
          <p:nvPr>
            <p:ph sz="half" idx="2"/>
          </p:nvPr>
        </p:nvSpPr>
        <p:spPr>
          <a:xfrm>
            <a:off x="7984901" y="1825625"/>
            <a:ext cx="3368898" cy="4351338"/>
          </a:xfrm>
        </p:spPr>
        <p:txBody>
          <a:bodyPr anchor="ctr">
            <a:normAutofit/>
          </a:bodyPr>
          <a:lstStyle/>
          <a:p>
            <a:r>
              <a:rPr lang="en-IN" sz="2200" dirty="0">
                <a:solidFill>
                  <a:schemeClr val="tx1"/>
                </a:solidFill>
              </a:rPr>
              <a:t>Video Classification</a:t>
            </a:r>
          </a:p>
          <a:p>
            <a:r>
              <a:rPr lang="en-IN" sz="2200" dirty="0">
                <a:solidFill>
                  <a:schemeClr val="tx1"/>
                </a:solidFill>
              </a:rPr>
              <a:t>Video Recognition</a:t>
            </a:r>
          </a:p>
          <a:p>
            <a:r>
              <a:rPr lang="en-IN" sz="2200" dirty="0">
                <a:solidFill>
                  <a:schemeClr val="tx1"/>
                </a:solidFill>
              </a:rPr>
              <a:t>Video Captioning</a:t>
            </a:r>
          </a:p>
        </p:txBody>
      </p:sp>
      <p:pic>
        <p:nvPicPr>
          <p:cNvPr id="7170" name="Picture 2" descr="Video Recognition"/>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44699" y="1519339"/>
            <a:ext cx="7405352" cy="511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96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Text Analysis</a:t>
            </a:r>
          </a:p>
        </p:txBody>
      </p:sp>
      <p:sp>
        <p:nvSpPr>
          <p:cNvPr id="4" name="Content Placeholder 3"/>
          <p:cNvSpPr>
            <a:spLocks noGrp="1"/>
          </p:cNvSpPr>
          <p:nvPr>
            <p:ph sz="half" idx="2"/>
          </p:nvPr>
        </p:nvSpPr>
        <p:spPr/>
        <p:txBody>
          <a:bodyPr anchor="ctr">
            <a:normAutofit/>
          </a:bodyPr>
          <a:lstStyle/>
          <a:p>
            <a:r>
              <a:rPr lang="en-IN" sz="2200" dirty="0">
                <a:solidFill>
                  <a:schemeClr val="tx1"/>
                </a:solidFill>
              </a:rPr>
              <a:t>Machine Translation</a:t>
            </a:r>
          </a:p>
          <a:p>
            <a:r>
              <a:rPr lang="en-IN" sz="2200" dirty="0">
                <a:solidFill>
                  <a:schemeClr val="tx1"/>
                </a:solidFill>
              </a:rPr>
              <a:t>Sentiment Analysis</a:t>
            </a:r>
          </a:p>
          <a:p>
            <a:r>
              <a:rPr lang="en-IN" sz="2200" dirty="0">
                <a:solidFill>
                  <a:schemeClr val="tx1"/>
                </a:solidFill>
              </a:rPr>
              <a:t>Document Classification</a:t>
            </a:r>
          </a:p>
          <a:p>
            <a:r>
              <a:rPr lang="en-IN" sz="2200" dirty="0">
                <a:solidFill>
                  <a:schemeClr val="tx1"/>
                </a:solidFill>
              </a:rPr>
              <a:t>Question Answering</a:t>
            </a:r>
          </a:p>
          <a:p>
            <a:r>
              <a:rPr lang="en-IN" sz="2200" dirty="0">
                <a:solidFill>
                  <a:schemeClr val="tx1"/>
                </a:solidFill>
              </a:rPr>
              <a:t>Conversational  Boats</a:t>
            </a:r>
          </a:p>
        </p:txBody>
      </p:sp>
      <p:pic>
        <p:nvPicPr>
          <p:cNvPr id="9218" name="Picture 2" descr="Speak &amp;amp; Translate — Che (Claire) Chen"/>
          <p:cNvPicPr>
            <a:picLocks noGrp="1" noChangeAspect="1" noChangeArrowheads="1" noCro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801" y="1825625"/>
            <a:ext cx="336239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3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Medical Image Analysis</a:t>
            </a:r>
          </a:p>
        </p:txBody>
      </p:sp>
      <p:pic>
        <p:nvPicPr>
          <p:cNvPr id="8194" name="Picture 2" descr="The Ethics of Artificial Intelligence in Healthcare | Health care,  Futuristic design, Medical desig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03419" y="1395834"/>
            <a:ext cx="8756562" cy="492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10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 Libraries</a:t>
            </a:r>
          </a:p>
        </p:txBody>
      </p:sp>
      <p:sp>
        <p:nvSpPr>
          <p:cNvPr id="5" name="Content Placeholder 4"/>
          <p:cNvSpPr>
            <a:spLocks noGrp="1"/>
          </p:cNvSpPr>
          <p:nvPr>
            <p:ph sz="half" idx="1"/>
          </p:nvPr>
        </p:nvSpPr>
        <p:spPr/>
        <p:txBody>
          <a:bodyPr>
            <a:normAutofit/>
          </a:bodyPr>
          <a:lstStyle/>
          <a:p>
            <a:r>
              <a:rPr lang="en-IN" sz="2200" dirty="0">
                <a:solidFill>
                  <a:schemeClr val="tx1"/>
                </a:solidFill>
              </a:rPr>
              <a:t>Libraries are a predefined set of functions and modules that can be included in our code to achieve a particular task.</a:t>
            </a:r>
          </a:p>
          <a:p>
            <a:r>
              <a:rPr lang="en-IN" sz="2200" dirty="0">
                <a:solidFill>
                  <a:schemeClr val="tx1"/>
                </a:solidFill>
              </a:rPr>
              <a:t>There are plenty of libraries in deep learning, each with its advantages and limitations.</a:t>
            </a:r>
          </a:p>
          <a:p>
            <a:r>
              <a:rPr lang="en-IN" sz="2200" dirty="0">
                <a:solidFill>
                  <a:schemeClr val="tx1"/>
                </a:solidFill>
              </a:rPr>
              <a:t>This topic covers the brief overview of deep learning libraries like </a:t>
            </a:r>
            <a:r>
              <a:rPr lang="en-IN" sz="2200" dirty="0" err="1">
                <a:solidFill>
                  <a:schemeClr val="tx1"/>
                </a:solidFill>
              </a:rPr>
              <a:t>Theano</a:t>
            </a:r>
            <a:r>
              <a:rPr lang="en-IN" sz="2200" dirty="0">
                <a:solidFill>
                  <a:schemeClr val="tx1"/>
                </a:solidFill>
              </a:rPr>
              <a:t>, Deeplearning4j, Torch, </a:t>
            </a:r>
            <a:r>
              <a:rPr lang="en-IN" sz="2200" dirty="0" err="1">
                <a:solidFill>
                  <a:schemeClr val="tx1"/>
                </a:solidFill>
              </a:rPr>
              <a:t>Caffe</a:t>
            </a:r>
            <a:r>
              <a:rPr lang="en-IN" sz="2200" dirty="0">
                <a:solidFill>
                  <a:schemeClr val="tx1"/>
                </a:solidFill>
              </a:rPr>
              <a:t>, and </a:t>
            </a:r>
            <a:r>
              <a:rPr lang="en-IN" sz="2200" dirty="0" err="1">
                <a:solidFill>
                  <a:schemeClr val="tx1"/>
                </a:solidFill>
              </a:rPr>
              <a:t>TensorFlow</a:t>
            </a:r>
            <a:r>
              <a:rPr lang="en-IN" sz="2200" dirty="0">
                <a:solidFill>
                  <a:schemeClr val="tx1"/>
                </a:solidFill>
              </a:rPr>
              <a:t>.</a:t>
            </a:r>
          </a:p>
        </p:txBody>
      </p:sp>
    </p:spTree>
    <p:extLst>
      <p:ext uri="{BB962C8B-B14F-4D97-AF65-F5344CB8AC3E}">
        <p14:creationId xmlns:p14="http://schemas.microsoft.com/office/powerpoint/2010/main" val="53616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Theano</a:t>
            </a:r>
            <a:endParaRPr lang="en-IN" dirty="0"/>
          </a:p>
        </p:txBody>
      </p:sp>
      <p:sp>
        <p:nvSpPr>
          <p:cNvPr id="3" name="Content Placeholder 2"/>
          <p:cNvSpPr>
            <a:spLocks noGrp="1"/>
          </p:cNvSpPr>
          <p:nvPr>
            <p:ph sz="half" idx="1"/>
          </p:nvPr>
        </p:nvSpPr>
        <p:spPr/>
        <p:txBody>
          <a:bodyPr>
            <a:normAutofit/>
          </a:bodyPr>
          <a:lstStyle/>
          <a:p>
            <a:r>
              <a:rPr lang="en-IN" sz="2200" dirty="0" err="1">
                <a:solidFill>
                  <a:schemeClr val="tx1"/>
                </a:solidFill>
              </a:rPr>
              <a:t>Theano</a:t>
            </a:r>
            <a:r>
              <a:rPr lang="en-IN" sz="2200" dirty="0">
                <a:solidFill>
                  <a:schemeClr val="tx1"/>
                </a:solidFill>
              </a:rPr>
              <a:t> is a Python library.</a:t>
            </a:r>
          </a:p>
          <a:p>
            <a:r>
              <a:rPr lang="en-IN" sz="2200" dirty="0">
                <a:solidFill>
                  <a:schemeClr val="tx1"/>
                </a:solidFill>
              </a:rPr>
              <a:t>It was developed by a machine learning group headed by </a:t>
            </a:r>
            <a:r>
              <a:rPr lang="en-IN" sz="2200" dirty="0" err="1">
                <a:solidFill>
                  <a:schemeClr val="tx1"/>
                </a:solidFill>
              </a:rPr>
              <a:t>Yoshua</a:t>
            </a:r>
            <a:r>
              <a:rPr lang="en-IN" sz="2200" dirty="0">
                <a:solidFill>
                  <a:schemeClr val="tx1"/>
                </a:solidFill>
              </a:rPr>
              <a:t> </a:t>
            </a:r>
            <a:r>
              <a:rPr lang="en-IN" sz="2200" dirty="0" err="1">
                <a:solidFill>
                  <a:schemeClr val="tx1"/>
                </a:solidFill>
              </a:rPr>
              <a:t>Bengio</a:t>
            </a:r>
            <a:r>
              <a:rPr lang="en-IN" sz="2200" dirty="0">
                <a:solidFill>
                  <a:schemeClr val="tx1"/>
                </a:solidFill>
              </a:rPr>
              <a:t> at the University of Montreal.</a:t>
            </a:r>
          </a:p>
          <a:p>
            <a:r>
              <a:rPr lang="en-IN" sz="2200" dirty="0">
                <a:solidFill>
                  <a:schemeClr val="tx1"/>
                </a:solidFill>
              </a:rPr>
              <a:t>It is more a research platform than a deep learning library. </a:t>
            </a:r>
          </a:p>
          <a:p>
            <a:r>
              <a:rPr lang="en-IN" sz="2200" dirty="0">
                <a:solidFill>
                  <a:schemeClr val="tx1"/>
                </a:solidFill>
              </a:rPr>
              <a:t>You must perform more work by yourself to generate the models that you want. </a:t>
            </a:r>
          </a:p>
          <a:p>
            <a:r>
              <a:rPr lang="en-IN" sz="2200" dirty="0">
                <a:solidFill>
                  <a:schemeClr val="tx1"/>
                </a:solidFill>
              </a:rPr>
              <a:t>It does not have any deep learning classes within itself.</a:t>
            </a:r>
          </a:p>
        </p:txBody>
      </p:sp>
      <p:pic>
        <p:nvPicPr>
          <p:cNvPr id="10243" name="Picture 3" descr="Thea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513" y="4001294"/>
            <a:ext cx="1859879" cy="185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626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Theano</a:t>
            </a:r>
            <a:r>
              <a:rPr lang="en-IN" dirty="0"/>
              <a:t> - Features</a:t>
            </a:r>
          </a:p>
        </p:txBody>
      </p:sp>
      <p:sp>
        <p:nvSpPr>
          <p:cNvPr id="3" name="Content Placeholder 2"/>
          <p:cNvSpPr>
            <a:spLocks noGrp="1"/>
          </p:cNvSpPr>
          <p:nvPr>
            <p:ph sz="half" idx="1"/>
          </p:nvPr>
        </p:nvSpPr>
        <p:spPr/>
        <p:txBody>
          <a:bodyPr>
            <a:normAutofit/>
          </a:bodyPr>
          <a:lstStyle/>
          <a:p>
            <a:r>
              <a:rPr lang="en-IN" sz="2200" dirty="0" err="1">
                <a:solidFill>
                  <a:schemeClr val="tx1"/>
                </a:solidFill>
              </a:rPr>
              <a:t>Theano</a:t>
            </a:r>
            <a:r>
              <a:rPr lang="en-IN" sz="2200" dirty="0">
                <a:solidFill>
                  <a:schemeClr val="tx1"/>
                </a:solidFill>
              </a:rPr>
              <a:t> allows us to define mathematical expressions as a set of vectors and matrices. This avoids too many for loops in our code and greatly reduces the computation time.</a:t>
            </a:r>
          </a:p>
          <a:p>
            <a:r>
              <a:rPr lang="en-IN" sz="2200" dirty="0" err="1">
                <a:solidFill>
                  <a:schemeClr val="tx1"/>
                </a:solidFill>
              </a:rPr>
              <a:t>Theano</a:t>
            </a:r>
            <a:r>
              <a:rPr lang="en-IN" sz="2200" dirty="0">
                <a:solidFill>
                  <a:schemeClr val="tx1"/>
                </a:solidFill>
              </a:rPr>
              <a:t> is best suited when we are going to build everything from scratch. It just aids in representing our deep net in terms of vectors and matrices.</a:t>
            </a:r>
          </a:p>
          <a:p>
            <a:r>
              <a:rPr lang="en-IN" sz="2200" dirty="0">
                <a:solidFill>
                  <a:schemeClr val="tx1"/>
                </a:solidFill>
              </a:rPr>
              <a:t>Some of the optimization techniques used by </a:t>
            </a:r>
            <a:r>
              <a:rPr lang="en-IN" sz="2200" dirty="0" err="1">
                <a:solidFill>
                  <a:schemeClr val="tx1"/>
                </a:solidFill>
              </a:rPr>
              <a:t>Theano</a:t>
            </a:r>
            <a:r>
              <a:rPr lang="en-IN" sz="2200" dirty="0">
                <a:solidFill>
                  <a:schemeClr val="tx1"/>
                </a:solidFill>
              </a:rPr>
              <a:t> are the use of GPU for computations, arithmetic simplification, constant folding, using memory aliasing to avoid calculation, etc.</a:t>
            </a:r>
          </a:p>
          <a:p>
            <a:r>
              <a:rPr lang="en-IN" sz="2200" dirty="0">
                <a:solidFill>
                  <a:schemeClr val="tx1"/>
                </a:solidFill>
              </a:rPr>
              <a:t>Popular libraries like Keras, Lasagne, Blocks, and Pylearn2 are built on top of </a:t>
            </a:r>
            <a:r>
              <a:rPr lang="en-IN" sz="2200" dirty="0" err="1">
                <a:solidFill>
                  <a:schemeClr val="tx1"/>
                </a:solidFill>
              </a:rPr>
              <a:t>Theano</a:t>
            </a:r>
            <a:r>
              <a:rPr lang="en-IN" sz="2200" dirty="0">
                <a:solidFill>
                  <a:schemeClr val="tx1"/>
                </a:solidFill>
              </a:rPr>
              <a:t>.</a:t>
            </a:r>
          </a:p>
        </p:txBody>
      </p:sp>
    </p:spTree>
    <p:extLst>
      <p:ext uri="{BB962C8B-B14F-4D97-AF65-F5344CB8AC3E}">
        <p14:creationId xmlns:p14="http://schemas.microsoft.com/office/powerpoint/2010/main" val="530297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DeepLearning4J</a:t>
            </a:r>
          </a:p>
        </p:txBody>
      </p:sp>
      <p:sp>
        <p:nvSpPr>
          <p:cNvPr id="3" name="Content Placeholder 2"/>
          <p:cNvSpPr>
            <a:spLocks noGrp="1"/>
          </p:cNvSpPr>
          <p:nvPr>
            <p:ph sz="half" idx="1"/>
          </p:nvPr>
        </p:nvSpPr>
        <p:spPr/>
        <p:txBody>
          <a:bodyPr>
            <a:normAutofit/>
          </a:bodyPr>
          <a:lstStyle/>
          <a:p>
            <a:r>
              <a:rPr lang="en-IN" sz="2200" dirty="0">
                <a:solidFill>
                  <a:schemeClr val="tx1"/>
                </a:solidFill>
              </a:rPr>
              <a:t>DeepLearning4J (DL4J) is a Deep Learning framework created in Java and JVM languages for using in commercial deep learning projects. </a:t>
            </a:r>
          </a:p>
          <a:p>
            <a:r>
              <a:rPr lang="en-IN" sz="2200" dirty="0">
                <a:solidFill>
                  <a:schemeClr val="tx1"/>
                </a:solidFill>
              </a:rPr>
              <a:t>Adam Gibson developed DL4J.</a:t>
            </a:r>
          </a:p>
          <a:p>
            <a:r>
              <a:rPr lang="en-IN" sz="2200" dirty="0">
                <a:solidFill>
                  <a:schemeClr val="tx1"/>
                </a:solidFill>
              </a:rPr>
              <a:t>DL4J is utilized in business environments on distributed CPUs and GPUs, making it ideal for commercial-grade applications.</a:t>
            </a:r>
          </a:p>
          <a:p>
            <a:endParaRPr lang="en-IN" sz="2200" dirty="0">
              <a:solidFill>
                <a:schemeClr val="tx1"/>
              </a:solidFill>
            </a:endParaRPr>
          </a:p>
        </p:txBody>
      </p:sp>
      <p:pic>
        <p:nvPicPr>
          <p:cNvPr id="11267" name="Picture 3" descr="DeepLearning4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263" y="349692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85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Artificial Intelligence…</a:t>
            </a:r>
          </a:p>
        </p:txBody>
      </p:sp>
      <p:sp>
        <p:nvSpPr>
          <p:cNvPr id="6" name="Content Placeholder 5"/>
          <p:cNvSpPr>
            <a:spLocks noGrp="1"/>
          </p:cNvSpPr>
          <p:nvPr>
            <p:ph sz="half" idx="1"/>
          </p:nvPr>
        </p:nvSpPr>
        <p:spPr/>
        <p:txBody>
          <a:bodyPr>
            <a:normAutofit/>
          </a:bodyPr>
          <a:lstStyle/>
          <a:p>
            <a:r>
              <a:rPr lang="en-IN" sz="2200" dirty="0">
                <a:solidFill>
                  <a:schemeClr val="tx1"/>
                </a:solidFill>
              </a:rPr>
              <a:t>Artificial intelligence is the science and engineering of making Intelligent Systems</a:t>
            </a:r>
          </a:p>
          <a:p>
            <a:pPr lvl="1"/>
            <a:r>
              <a:rPr lang="en-IN" sz="2200" b="1" dirty="0">
                <a:solidFill>
                  <a:schemeClr val="tx1"/>
                </a:solidFill>
              </a:rPr>
              <a:t>Artificial: </a:t>
            </a:r>
            <a:r>
              <a:rPr lang="en-IN" sz="2200" dirty="0">
                <a:solidFill>
                  <a:schemeClr val="tx1"/>
                </a:solidFill>
              </a:rPr>
              <a:t>Non Natural</a:t>
            </a:r>
          </a:p>
          <a:p>
            <a:pPr lvl="1"/>
            <a:r>
              <a:rPr lang="en-IN" sz="2200" b="1" dirty="0">
                <a:solidFill>
                  <a:schemeClr val="tx1"/>
                </a:solidFill>
              </a:rPr>
              <a:t>Intelligence: </a:t>
            </a:r>
            <a:r>
              <a:rPr lang="en-IN" sz="2200" dirty="0">
                <a:solidFill>
                  <a:schemeClr val="tx1"/>
                </a:solidFill>
              </a:rPr>
              <a:t>Ability to learn, understand and think</a:t>
            </a:r>
          </a:p>
          <a:p>
            <a:pPr marL="457200" lvl="1" indent="0">
              <a:buNone/>
            </a:pPr>
            <a:endParaRPr lang="en-IN" sz="2200" dirty="0">
              <a:solidFill>
                <a:schemeClr val="tx1"/>
              </a:solidFill>
            </a:endParaRPr>
          </a:p>
          <a:p>
            <a:r>
              <a:rPr lang="en-IN" sz="2200" dirty="0">
                <a:solidFill>
                  <a:schemeClr val="tx1"/>
                </a:solidFill>
              </a:rPr>
              <a:t>AI can be defined as Making the: </a:t>
            </a:r>
          </a:p>
          <a:p>
            <a:pPr lvl="1"/>
            <a:r>
              <a:rPr lang="en-IN" sz="2200" dirty="0">
                <a:solidFill>
                  <a:schemeClr val="tx1"/>
                </a:solidFill>
              </a:rPr>
              <a:t>Systems that act &amp; think like Humans</a:t>
            </a:r>
          </a:p>
          <a:p>
            <a:pPr lvl="1"/>
            <a:r>
              <a:rPr lang="en-IN" sz="2200" dirty="0">
                <a:solidFill>
                  <a:schemeClr val="tx1"/>
                </a:solidFill>
              </a:rPr>
              <a:t>Systems that act &amp; think Rationally</a:t>
            </a:r>
          </a:p>
          <a:p>
            <a:pPr marL="457200" lvl="1" indent="0">
              <a:buNone/>
            </a:pPr>
            <a:endParaRPr lang="en-IN" sz="2200" dirty="0">
              <a:solidFill>
                <a:schemeClr val="tx1"/>
              </a:solidFill>
            </a:endParaRPr>
          </a:p>
          <a:p>
            <a:r>
              <a:rPr lang="en-IN" sz="2200" b="1" i="1" dirty="0">
                <a:solidFill>
                  <a:schemeClr val="tx1"/>
                </a:solidFill>
              </a:rPr>
              <a:t>Note: </a:t>
            </a:r>
            <a:r>
              <a:rPr lang="en-IN" sz="2200" dirty="0">
                <a:solidFill>
                  <a:schemeClr val="tx1"/>
                </a:solidFill>
              </a:rPr>
              <a:t>Rationally means doing right thing at right time</a:t>
            </a:r>
          </a:p>
        </p:txBody>
      </p:sp>
      <p:pic>
        <p:nvPicPr>
          <p:cNvPr id="7" name="Picture 6">
            <a:extLst>
              <a:ext uri="{FF2B5EF4-FFF2-40B4-BE49-F238E27FC236}">
                <a16:creationId xmlns:a16="http://schemas.microsoft.com/office/drawing/2014/main" id="{86A8DED1-AAE5-4A6E-A50C-0FF91373C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997" y="3685554"/>
            <a:ext cx="3552749" cy="2491409"/>
          </a:xfrm>
          <a:prstGeom prst="rect">
            <a:avLst/>
          </a:prstGeom>
        </p:spPr>
      </p:pic>
    </p:spTree>
    <p:extLst>
      <p:ext uri="{BB962C8B-B14F-4D97-AF65-F5344CB8AC3E}">
        <p14:creationId xmlns:p14="http://schemas.microsoft.com/office/powerpoint/2010/main" val="762947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433" y="-66140"/>
            <a:ext cx="10749367" cy="1208868"/>
          </a:xfrm>
        </p:spPr>
        <p:txBody>
          <a:bodyPr/>
          <a:lstStyle/>
          <a:p>
            <a:r>
              <a:rPr lang="en-IN" dirty="0"/>
              <a:t>DeepLearning4J - Features</a:t>
            </a:r>
          </a:p>
        </p:txBody>
      </p:sp>
      <p:sp>
        <p:nvSpPr>
          <p:cNvPr id="3" name="Content Placeholder 2"/>
          <p:cNvSpPr>
            <a:spLocks noGrp="1"/>
          </p:cNvSpPr>
          <p:nvPr>
            <p:ph sz="half" idx="1"/>
          </p:nvPr>
        </p:nvSpPr>
        <p:spPr/>
        <p:txBody>
          <a:bodyPr>
            <a:normAutofit/>
          </a:bodyPr>
          <a:lstStyle/>
          <a:p>
            <a:r>
              <a:rPr lang="en-IN" sz="2200" dirty="0">
                <a:solidFill>
                  <a:schemeClr val="tx1"/>
                </a:solidFill>
              </a:rPr>
              <a:t>DL4J runs on distributed GPUs and CPUs.</a:t>
            </a:r>
          </a:p>
          <a:p>
            <a:r>
              <a:rPr lang="en-IN" sz="2200" dirty="0">
                <a:solidFill>
                  <a:schemeClr val="tx1"/>
                </a:solidFill>
              </a:rPr>
              <a:t>It allows us to tune the deep net by selecting values for hyper parameters</a:t>
            </a:r>
          </a:p>
          <a:p>
            <a:r>
              <a:rPr lang="en-IN" sz="2200" dirty="0">
                <a:solidFill>
                  <a:schemeClr val="tx1"/>
                </a:solidFill>
              </a:rPr>
              <a:t>It supports most of the deep nets like DBN, RBN, CNN, RNTN, auto encoders, Recurrent net and vanilla MLP.</a:t>
            </a:r>
          </a:p>
          <a:p>
            <a:r>
              <a:rPr lang="en-IN" sz="2200" dirty="0">
                <a:solidFill>
                  <a:schemeClr val="tx1"/>
                </a:solidFill>
              </a:rPr>
              <a:t>It also includes vectorization library called Canova and distributed multi-node map reduce procedure for training the model.</a:t>
            </a:r>
          </a:p>
        </p:txBody>
      </p:sp>
    </p:spTree>
    <p:extLst>
      <p:ext uri="{BB962C8B-B14F-4D97-AF65-F5344CB8AC3E}">
        <p14:creationId xmlns:p14="http://schemas.microsoft.com/office/powerpoint/2010/main" val="1160451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Torch</a:t>
            </a:r>
          </a:p>
        </p:txBody>
      </p:sp>
      <p:sp>
        <p:nvSpPr>
          <p:cNvPr id="3" name="Content Placeholder 2"/>
          <p:cNvSpPr>
            <a:spLocks noGrp="1"/>
          </p:cNvSpPr>
          <p:nvPr>
            <p:ph sz="half" idx="1"/>
          </p:nvPr>
        </p:nvSpPr>
        <p:spPr/>
        <p:txBody>
          <a:bodyPr>
            <a:normAutofit/>
          </a:bodyPr>
          <a:lstStyle/>
          <a:p>
            <a:r>
              <a:rPr lang="en-IN" sz="2200" dirty="0">
                <a:solidFill>
                  <a:schemeClr val="tx1"/>
                </a:solidFill>
              </a:rPr>
              <a:t>Torch is a </a:t>
            </a:r>
            <a:r>
              <a:rPr lang="en-IN" sz="2200" dirty="0" err="1">
                <a:solidFill>
                  <a:schemeClr val="tx1"/>
                </a:solidFill>
              </a:rPr>
              <a:t>Lua</a:t>
            </a:r>
            <a:r>
              <a:rPr lang="en-IN" sz="2200" dirty="0">
                <a:solidFill>
                  <a:schemeClr val="tx1"/>
                </a:solidFill>
              </a:rPr>
              <a:t> deep learning framework developed by </a:t>
            </a:r>
            <a:r>
              <a:rPr lang="en-IN" sz="2200" dirty="0" err="1">
                <a:solidFill>
                  <a:schemeClr val="tx1"/>
                </a:solidFill>
              </a:rPr>
              <a:t>Koray</a:t>
            </a:r>
            <a:r>
              <a:rPr lang="en-IN" sz="2200" dirty="0">
                <a:solidFill>
                  <a:schemeClr val="tx1"/>
                </a:solidFill>
              </a:rPr>
              <a:t> </a:t>
            </a:r>
            <a:r>
              <a:rPr lang="en-IN" sz="2200" dirty="0" err="1">
                <a:solidFill>
                  <a:schemeClr val="tx1"/>
                </a:solidFill>
              </a:rPr>
              <a:t>Kavukcuoglu</a:t>
            </a:r>
            <a:r>
              <a:rPr lang="en-IN" sz="2200" dirty="0">
                <a:solidFill>
                  <a:schemeClr val="tx1"/>
                </a:solidFill>
              </a:rPr>
              <a:t>, Clement </a:t>
            </a:r>
            <a:r>
              <a:rPr lang="en-IN" sz="2200" dirty="0" err="1">
                <a:solidFill>
                  <a:schemeClr val="tx1"/>
                </a:solidFill>
              </a:rPr>
              <a:t>Farabet</a:t>
            </a:r>
            <a:r>
              <a:rPr lang="en-IN" sz="2200" dirty="0">
                <a:solidFill>
                  <a:schemeClr val="tx1"/>
                </a:solidFill>
              </a:rPr>
              <a:t> and Ronan </a:t>
            </a:r>
            <a:r>
              <a:rPr lang="en-IN" sz="2200" dirty="0" err="1">
                <a:solidFill>
                  <a:schemeClr val="tx1"/>
                </a:solidFill>
              </a:rPr>
              <a:t>Collobert</a:t>
            </a:r>
            <a:r>
              <a:rPr lang="en-IN" sz="2200" dirty="0">
                <a:solidFill>
                  <a:schemeClr val="tx1"/>
                </a:solidFill>
              </a:rPr>
              <a:t> for research and development activities into deep learning algorithms.</a:t>
            </a:r>
          </a:p>
          <a:p>
            <a:r>
              <a:rPr lang="en-IN" sz="2200" dirty="0">
                <a:solidFill>
                  <a:schemeClr val="tx1"/>
                </a:solidFill>
              </a:rPr>
              <a:t>Torch is written in </a:t>
            </a:r>
            <a:r>
              <a:rPr lang="en-IN" sz="2200" dirty="0" err="1">
                <a:solidFill>
                  <a:schemeClr val="tx1"/>
                </a:solidFill>
              </a:rPr>
              <a:t>LuaJit</a:t>
            </a:r>
            <a:r>
              <a:rPr lang="en-IN" sz="2200" dirty="0">
                <a:solidFill>
                  <a:schemeClr val="tx1"/>
                </a:solidFill>
              </a:rPr>
              <a:t> (framework in </a:t>
            </a:r>
            <a:r>
              <a:rPr lang="en-IN" sz="2200" dirty="0" err="1">
                <a:solidFill>
                  <a:schemeClr val="tx1"/>
                </a:solidFill>
              </a:rPr>
              <a:t>Lua</a:t>
            </a:r>
            <a:r>
              <a:rPr lang="en-IN" sz="2200" dirty="0">
                <a:solidFill>
                  <a:schemeClr val="tx1"/>
                </a:solidFill>
              </a:rPr>
              <a:t> programming language) with an underlying C implementation.</a:t>
            </a:r>
          </a:p>
          <a:p>
            <a:r>
              <a:rPr lang="en-IN" sz="2200" dirty="0">
                <a:solidFill>
                  <a:schemeClr val="tx1"/>
                </a:solidFill>
              </a:rPr>
              <a:t>It has also been further contributed by Facebook, Google DeepMind, Twitter and a host of others.</a:t>
            </a:r>
          </a:p>
          <a:p>
            <a:r>
              <a:rPr lang="en-IN" sz="2200" dirty="0">
                <a:solidFill>
                  <a:schemeClr val="tx1"/>
                </a:solidFill>
              </a:rPr>
              <a:t>Popular applications of Torch are for supervised image problems with Convolutional Neural Networks and agents in more complex domains with deep reinforcement learning.</a:t>
            </a:r>
          </a:p>
        </p:txBody>
      </p:sp>
      <p:pic>
        <p:nvPicPr>
          <p:cNvPr id="12290" name="Picture 2" descr="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115" y="4944683"/>
            <a:ext cx="1595952" cy="15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188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Torch - Features</a:t>
            </a:r>
          </a:p>
        </p:txBody>
      </p:sp>
      <p:sp>
        <p:nvSpPr>
          <p:cNvPr id="3" name="Content Placeholder 2"/>
          <p:cNvSpPr>
            <a:spLocks noGrp="1"/>
          </p:cNvSpPr>
          <p:nvPr>
            <p:ph sz="half" idx="1"/>
          </p:nvPr>
        </p:nvSpPr>
        <p:spPr/>
        <p:txBody>
          <a:bodyPr>
            <a:normAutofit/>
          </a:bodyPr>
          <a:lstStyle/>
          <a:p>
            <a:r>
              <a:rPr lang="en-IN" sz="2200" dirty="0"/>
              <a:t>Torch allows us to set up, train, and model deep net by configuring its </a:t>
            </a:r>
            <a:r>
              <a:rPr lang="en-IN" sz="2200" dirty="0" err="1"/>
              <a:t>hyperparameters</a:t>
            </a:r>
            <a:r>
              <a:rPr lang="en-IN" sz="2200" dirty="0"/>
              <a:t>.</a:t>
            </a:r>
          </a:p>
          <a:p>
            <a:r>
              <a:rPr lang="en-IN" sz="2200" dirty="0"/>
              <a:t>Fast and efficient GPU support.</a:t>
            </a:r>
          </a:p>
          <a:p>
            <a:r>
              <a:rPr lang="en-IN" sz="2200" dirty="0"/>
              <a:t>Provides built-in functions for indexing, transposing, slicing and numeric optimization.</a:t>
            </a:r>
          </a:p>
          <a:p>
            <a:r>
              <a:rPr lang="en-IN" sz="2200" dirty="0"/>
              <a:t>Embeddable, with ports to iOS and Android </a:t>
            </a:r>
            <a:r>
              <a:rPr lang="en-IN" sz="2200" dirty="0" err="1"/>
              <a:t>backends</a:t>
            </a:r>
            <a:r>
              <a:rPr lang="en-IN" sz="2200" dirty="0"/>
              <a:t>.</a:t>
            </a:r>
          </a:p>
        </p:txBody>
      </p:sp>
    </p:spTree>
    <p:extLst>
      <p:ext uri="{BB962C8B-B14F-4D97-AF65-F5344CB8AC3E}">
        <p14:creationId xmlns:p14="http://schemas.microsoft.com/office/powerpoint/2010/main" val="2665954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Caffe</a:t>
            </a:r>
            <a:endParaRPr lang="en-IN" dirty="0"/>
          </a:p>
        </p:txBody>
      </p:sp>
      <p:sp>
        <p:nvSpPr>
          <p:cNvPr id="3" name="Content Placeholder 2"/>
          <p:cNvSpPr>
            <a:spLocks noGrp="1"/>
          </p:cNvSpPr>
          <p:nvPr>
            <p:ph sz="half" idx="1"/>
          </p:nvPr>
        </p:nvSpPr>
        <p:spPr/>
        <p:txBody>
          <a:bodyPr>
            <a:normAutofit/>
          </a:bodyPr>
          <a:lstStyle/>
          <a:p>
            <a:r>
              <a:rPr lang="en-IN" sz="2200" dirty="0" err="1">
                <a:solidFill>
                  <a:schemeClr val="tx1"/>
                </a:solidFill>
              </a:rPr>
              <a:t>Caffe</a:t>
            </a:r>
            <a:r>
              <a:rPr lang="en-IN" sz="2200" dirty="0">
                <a:solidFill>
                  <a:schemeClr val="tx1"/>
                </a:solidFill>
              </a:rPr>
              <a:t> library was developed by </a:t>
            </a:r>
            <a:r>
              <a:rPr lang="en-IN" sz="2200" dirty="0" err="1">
                <a:solidFill>
                  <a:schemeClr val="tx1"/>
                </a:solidFill>
              </a:rPr>
              <a:t>Yangqing</a:t>
            </a:r>
            <a:r>
              <a:rPr lang="en-IN" sz="2200" dirty="0">
                <a:solidFill>
                  <a:schemeClr val="tx1"/>
                </a:solidFill>
              </a:rPr>
              <a:t> </a:t>
            </a:r>
            <a:r>
              <a:rPr lang="en-IN" sz="2200" dirty="0" err="1">
                <a:solidFill>
                  <a:schemeClr val="tx1"/>
                </a:solidFill>
              </a:rPr>
              <a:t>Jia</a:t>
            </a:r>
            <a:r>
              <a:rPr lang="en-IN" sz="2200" dirty="0">
                <a:solidFill>
                  <a:schemeClr val="tx1"/>
                </a:solidFill>
              </a:rPr>
              <a:t> at the Berkeley Vision and Learning Center for supervised computer vision problems.</a:t>
            </a:r>
          </a:p>
          <a:p>
            <a:r>
              <a:rPr lang="en-IN" sz="2200" dirty="0">
                <a:solidFill>
                  <a:schemeClr val="tx1"/>
                </a:solidFill>
              </a:rPr>
              <a:t>It is written in C++ with a Python interface</a:t>
            </a:r>
          </a:p>
          <a:p>
            <a:r>
              <a:rPr lang="en-IN" sz="2200" dirty="0">
                <a:solidFill>
                  <a:schemeClr val="tx1"/>
                </a:solidFill>
              </a:rPr>
              <a:t>It is mainly suited for machine vision tasks and also supports speech and text, reinforcement learning and recurrent nets.</a:t>
            </a:r>
          </a:p>
        </p:txBody>
      </p:sp>
      <p:pic>
        <p:nvPicPr>
          <p:cNvPr id="13315" name="Picture 3" descr="Caf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11" y="345829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150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Caffe</a:t>
            </a:r>
            <a:r>
              <a:rPr lang="en-IN" dirty="0"/>
              <a:t> - Features</a:t>
            </a:r>
          </a:p>
        </p:txBody>
      </p:sp>
      <p:sp>
        <p:nvSpPr>
          <p:cNvPr id="3" name="Content Placeholder 2"/>
          <p:cNvSpPr>
            <a:spLocks noGrp="1"/>
          </p:cNvSpPr>
          <p:nvPr>
            <p:ph sz="half" idx="1"/>
          </p:nvPr>
        </p:nvSpPr>
        <p:spPr/>
        <p:txBody>
          <a:bodyPr>
            <a:normAutofit/>
          </a:bodyPr>
          <a:lstStyle/>
          <a:p>
            <a:r>
              <a:rPr lang="en-IN" sz="2200" dirty="0">
                <a:solidFill>
                  <a:schemeClr val="tx1"/>
                </a:solidFill>
              </a:rPr>
              <a:t>An application can easily switch between CPU and GPU since </a:t>
            </a:r>
            <a:r>
              <a:rPr lang="en-IN" sz="2200" dirty="0" err="1">
                <a:solidFill>
                  <a:schemeClr val="tx1"/>
                </a:solidFill>
              </a:rPr>
              <a:t>Caffe</a:t>
            </a:r>
            <a:r>
              <a:rPr lang="en-IN" sz="2200" dirty="0">
                <a:solidFill>
                  <a:schemeClr val="tx1"/>
                </a:solidFill>
              </a:rPr>
              <a:t> is written in C++ with CUDA (a parallel computing platform).</a:t>
            </a:r>
          </a:p>
          <a:p>
            <a:r>
              <a:rPr lang="en-IN" sz="2200" dirty="0">
                <a:solidFill>
                  <a:schemeClr val="tx1"/>
                </a:solidFill>
              </a:rPr>
              <a:t>You can build extremely complex deep net since it allows to perform highly sophisticated configuration on each layer.</a:t>
            </a:r>
          </a:p>
          <a:p>
            <a:r>
              <a:rPr lang="en-IN" sz="2200" dirty="0">
                <a:solidFill>
                  <a:schemeClr val="tx1"/>
                </a:solidFill>
              </a:rPr>
              <a:t>It also includes </a:t>
            </a:r>
            <a:r>
              <a:rPr lang="en-IN" sz="2200" dirty="0" err="1">
                <a:solidFill>
                  <a:schemeClr val="tx1"/>
                </a:solidFill>
              </a:rPr>
              <a:t>Matlab</a:t>
            </a:r>
            <a:r>
              <a:rPr lang="en-IN" sz="2200" dirty="0">
                <a:solidFill>
                  <a:schemeClr val="tx1"/>
                </a:solidFill>
              </a:rPr>
              <a:t> and Python interfaces.</a:t>
            </a:r>
          </a:p>
          <a:p>
            <a:r>
              <a:rPr lang="en-IN" sz="2200" dirty="0" err="1">
                <a:solidFill>
                  <a:schemeClr val="tx1"/>
                </a:solidFill>
              </a:rPr>
              <a:t>Caffe</a:t>
            </a:r>
            <a:r>
              <a:rPr lang="en-IN" sz="2200" dirty="0">
                <a:solidFill>
                  <a:schemeClr val="tx1"/>
                </a:solidFill>
              </a:rPr>
              <a:t> stores, communicates and manipulates the information as blobs that provides synchronization between CPU and GPU.</a:t>
            </a:r>
          </a:p>
        </p:txBody>
      </p:sp>
    </p:spTree>
    <p:extLst>
      <p:ext uri="{BB962C8B-B14F-4D97-AF65-F5344CB8AC3E}">
        <p14:creationId xmlns:p14="http://schemas.microsoft.com/office/powerpoint/2010/main" val="2281390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Tensor Flow</a:t>
            </a:r>
          </a:p>
        </p:txBody>
      </p:sp>
      <p:sp>
        <p:nvSpPr>
          <p:cNvPr id="3" name="Content Placeholder 2"/>
          <p:cNvSpPr>
            <a:spLocks noGrp="1"/>
          </p:cNvSpPr>
          <p:nvPr>
            <p:ph sz="half" idx="1"/>
          </p:nvPr>
        </p:nvSpPr>
        <p:spPr/>
        <p:txBody>
          <a:bodyPr>
            <a:normAutofit/>
          </a:bodyPr>
          <a:lstStyle/>
          <a:p>
            <a:r>
              <a:rPr lang="en-IN" sz="2200" dirty="0">
                <a:solidFill>
                  <a:schemeClr val="tx1"/>
                </a:solidFill>
              </a:rPr>
              <a:t>Tensor Flow is an open-source deep learning library from Google. </a:t>
            </a:r>
          </a:p>
          <a:p>
            <a:r>
              <a:rPr lang="en-IN" sz="2200" dirty="0">
                <a:solidFill>
                  <a:schemeClr val="tx1"/>
                </a:solidFill>
              </a:rPr>
              <a:t>It is available on GitHub.</a:t>
            </a:r>
          </a:p>
          <a:p>
            <a:r>
              <a:rPr lang="en-IN" sz="2200" dirty="0">
                <a:solidFill>
                  <a:schemeClr val="tx1"/>
                </a:solidFill>
              </a:rPr>
              <a:t>Its flexible architecture permits to use computation to one or more GPUs or CPUs in a server, desktop or mobile device with one API.</a:t>
            </a:r>
          </a:p>
        </p:txBody>
      </p:sp>
      <p:pic>
        <p:nvPicPr>
          <p:cNvPr id="14339" name="Picture 3" descr="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6837" y="359995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38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Tensor Flow - Features</a:t>
            </a:r>
          </a:p>
        </p:txBody>
      </p:sp>
      <p:sp>
        <p:nvSpPr>
          <p:cNvPr id="3" name="Content Placeholder 2"/>
          <p:cNvSpPr>
            <a:spLocks noGrp="1"/>
          </p:cNvSpPr>
          <p:nvPr>
            <p:ph sz="half" idx="1"/>
          </p:nvPr>
        </p:nvSpPr>
        <p:spPr/>
        <p:txBody>
          <a:bodyPr>
            <a:normAutofit/>
          </a:bodyPr>
          <a:lstStyle/>
          <a:p>
            <a:r>
              <a:rPr lang="en-IN" sz="2200" dirty="0">
                <a:solidFill>
                  <a:schemeClr val="tx1"/>
                </a:solidFill>
              </a:rPr>
              <a:t>It is similar to the computational graph where edges carry data as N-dimensional vector known as tensor and nodes represent mathematical operation which acts on the tensors.</a:t>
            </a:r>
          </a:p>
          <a:p>
            <a:r>
              <a:rPr lang="en-IN" sz="2200" dirty="0">
                <a:solidFill>
                  <a:schemeClr val="tx1"/>
                </a:solidFill>
              </a:rPr>
              <a:t>Tensor flow lets you deploy parallel computing devices to execute operations quicker. Operations at the nodes are automatically scheduled for parallel computing.</a:t>
            </a:r>
          </a:p>
          <a:p>
            <a:r>
              <a:rPr lang="en-IN" sz="2200" dirty="0">
                <a:solidFill>
                  <a:schemeClr val="tx1"/>
                </a:solidFill>
              </a:rPr>
              <a:t>It includes features such as auto differentiation, shared and symbolic variables, and common subexpression elimination.</a:t>
            </a:r>
          </a:p>
          <a:p>
            <a:r>
              <a:rPr lang="en-IN" sz="2200" dirty="0">
                <a:solidFill>
                  <a:schemeClr val="tx1"/>
                </a:solidFill>
              </a:rPr>
              <a:t>It comes with visualization tools for graphically viewing different levels of the network, changes over time throughout the training process.</a:t>
            </a:r>
          </a:p>
        </p:txBody>
      </p:sp>
    </p:spTree>
    <p:extLst>
      <p:ext uri="{BB962C8B-B14F-4D97-AF65-F5344CB8AC3E}">
        <p14:creationId xmlns:p14="http://schemas.microsoft.com/office/powerpoint/2010/main" val="585440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Metrics</a:t>
            </a:r>
          </a:p>
        </p:txBody>
      </p:sp>
      <p:sp>
        <p:nvSpPr>
          <p:cNvPr id="3" name="Content Placeholder 2"/>
          <p:cNvSpPr>
            <a:spLocks noGrp="1"/>
          </p:cNvSpPr>
          <p:nvPr>
            <p:ph sz="half" idx="1"/>
          </p:nvPr>
        </p:nvSpPr>
        <p:spPr/>
        <p:txBody>
          <a:bodyPr>
            <a:normAutofit/>
          </a:bodyPr>
          <a:lstStyle/>
          <a:p>
            <a:r>
              <a:rPr lang="en-IN" sz="2200" dirty="0">
                <a:solidFill>
                  <a:schemeClr val="tx1"/>
                </a:solidFill>
              </a:rPr>
              <a:t>Metrics are used to measure the performance of a neural network or any other model.</a:t>
            </a:r>
          </a:p>
          <a:p>
            <a:r>
              <a:rPr lang="en-IN" sz="2200" dirty="0">
                <a:solidFill>
                  <a:schemeClr val="tx1"/>
                </a:solidFill>
              </a:rPr>
              <a:t>The commonly used metrics are error, accuracy, precision, and recall, F1-score.</a:t>
            </a:r>
          </a:p>
          <a:p>
            <a:r>
              <a:rPr lang="en-IN" sz="2200" dirty="0">
                <a:solidFill>
                  <a:schemeClr val="tx1"/>
                </a:solidFill>
              </a:rPr>
              <a:t>Error is the ratio of the number of incorrect classification by a total number of classifications made by the net. This metric may be misleading if data is skewed over one class over other.</a:t>
            </a:r>
          </a:p>
          <a:p>
            <a:r>
              <a:rPr lang="en-IN" sz="2200" dirty="0">
                <a:solidFill>
                  <a:schemeClr val="tx1"/>
                </a:solidFill>
              </a:rPr>
              <a:t>Accuracy, precision, recall and F1-score values are derived from confusion matrix (a table that is often used to describe the performance of a classification model) to know how well your model classifies the data.</a:t>
            </a:r>
          </a:p>
        </p:txBody>
      </p:sp>
    </p:spTree>
    <p:extLst>
      <p:ext uri="{BB962C8B-B14F-4D97-AF65-F5344CB8AC3E}">
        <p14:creationId xmlns:p14="http://schemas.microsoft.com/office/powerpoint/2010/main" val="1285457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Confusion Matrix</a:t>
            </a:r>
          </a:p>
        </p:txBody>
      </p:sp>
      <p:sp>
        <p:nvSpPr>
          <p:cNvPr id="5" name="Content Placeholder 4"/>
          <p:cNvSpPr>
            <a:spLocks noGrp="1"/>
          </p:cNvSpPr>
          <p:nvPr>
            <p:ph sz="half" idx="2"/>
          </p:nvPr>
        </p:nvSpPr>
        <p:spPr/>
        <p:txBody>
          <a:bodyPr>
            <a:noAutofit/>
          </a:bodyPr>
          <a:lstStyle/>
          <a:p>
            <a:pPr marL="0" indent="0">
              <a:buNone/>
            </a:pPr>
            <a:r>
              <a:rPr lang="en-IN" sz="2200" b="1" dirty="0">
                <a:solidFill>
                  <a:schemeClr val="tx1"/>
                </a:solidFill>
              </a:rPr>
              <a:t>Precision:</a:t>
            </a:r>
          </a:p>
          <a:p>
            <a:pPr lvl="1"/>
            <a:r>
              <a:rPr lang="en-IN" sz="2200" dirty="0">
                <a:solidFill>
                  <a:schemeClr val="tx1"/>
                </a:solidFill>
              </a:rPr>
              <a:t>Out of predicted classification, what proportion actually predicted correctly?</a:t>
            </a:r>
          </a:p>
          <a:p>
            <a:pPr lvl="1"/>
            <a:r>
              <a:rPr lang="en-IN" sz="2200" dirty="0">
                <a:solidFill>
                  <a:schemeClr val="tx1"/>
                </a:solidFill>
              </a:rPr>
              <a:t>True positive/(True positive + False positive)</a:t>
            </a:r>
          </a:p>
          <a:p>
            <a:pPr marL="0" indent="0">
              <a:buNone/>
            </a:pPr>
            <a:r>
              <a:rPr lang="en-IN" sz="2200" b="1" dirty="0">
                <a:solidFill>
                  <a:schemeClr val="tx1"/>
                </a:solidFill>
              </a:rPr>
              <a:t>Recall:</a:t>
            </a:r>
          </a:p>
          <a:p>
            <a:pPr lvl="1"/>
            <a:r>
              <a:rPr lang="en-IN" sz="2200" dirty="0">
                <a:solidFill>
                  <a:schemeClr val="tx1"/>
                </a:solidFill>
              </a:rPr>
              <a:t>out of an actual number of classification, what proportion were classified correctly?</a:t>
            </a:r>
          </a:p>
          <a:p>
            <a:pPr lvl="1"/>
            <a:r>
              <a:rPr lang="en-IN" sz="2200" dirty="0">
                <a:solidFill>
                  <a:schemeClr val="tx1"/>
                </a:solidFill>
              </a:rPr>
              <a:t>True positive/(True positive + False negative)</a:t>
            </a:r>
          </a:p>
        </p:txBody>
      </p:sp>
      <p:pic>
        <p:nvPicPr>
          <p:cNvPr id="16389" name="Picture 5" descr="Data Science and Machine Learning : Confusion Matrix"/>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540962"/>
            <a:ext cx="5181600" cy="292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568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Human Information Processing System</a:t>
            </a:r>
          </a:p>
        </p:txBody>
      </p:sp>
      <p:grpSp>
        <p:nvGrpSpPr>
          <p:cNvPr id="4" name="Group 3">
            <a:extLst>
              <a:ext uri="{FF2B5EF4-FFF2-40B4-BE49-F238E27FC236}">
                <a16:creationId xmlns:a16="http://schemas.microsoft.com/office/drawing/2014/main" id="{1A62E5F0-A913-4A91-BBBD-2E82B76B68DE}"/>
              </a:ext>
            </a:extLst>
          </p:cNvPr>
          <p:cNvGrpSpPr/>
          <p:nvPr/>
        </p:nvGrpSpPr>
        <p:grpSpPr>
          <a:xfrm>
            <a:off x="281061" y="3242499"/>
            <a:ext cx="11396112" cy="987287"/>
            <a:chOff x="278675" y="2286000"/>
            <a:chExt cx="11396112" cy="987287"/>
          </a:xfrm>
        </p:grpSpPr>
        <p:sp>
          <p:nvSpPr>
            <p:cNvPr id="5" name="Rectangle 4">
              <a:extLst>
                <a:ext uri="{FF2B5EF4-FFF2-40B4-BE49-F238E27FC236}">
                  <a16:creationId xmlns:a16="http://schemas.microsoft.com/office/drawing/2014/main" id="{2371EE83-AA5F-4645-ADBA-0224B0FE9531}"/>
                </a:ext>
              </a:extLst>
            </p:cNvPr>
            <p:cNvSpPr/>
            <p:nvPr/>
          </p:nvSpPr>
          <p:spPr>
            <a:xfrm>
              <a:off x="1669774" y="2286000"/>
              <a:ext cx="2345635" cy="98728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b="1" dirty="0">
                  <a:latin typeface="+mj-lt"/>
                </a:rPr>
                <a:t>Receptors</a:t>
              </a:r>
            </a:p>
          </p:txBody>
        </p:sp>
        <p:sp>
          <p:nvSpPr>
            <p:cNvPr id="6" name="Rectangle 5">
              <a:extLst>
                <a:ext uri="{FF2B5EF4-FFF2-40B4-BE49-F238E27FC236}">
                  <a16:creationId xmlns:a16="http://schemas.microsoft.com/office/drawing/2014/main" id="{5CBE7FA1-4403-4D93-B95C-D8E7F2FC0E9E}"/>
                </a:ext>
              </a:extLst>
            </p:cNvPr>
            <p:cNvSpPr/>
            <p:nvPr/>
          </p:nvSpPr>
          <p:spPr>
            <a:xfrm>
              <a:off x="4681330" y="2286000"/>
              <a:ext cx="2345635" cy="98728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b="1" dirty="0">
                  <a:latin typeface="+mj-lt"/>
                </a:rPr>
                <a:t>Neural Net</a:t>
              </a:r>
            </a:p>
          </p:txBody>
        </p:sp>
        <p:sp>
          <p:nvSpPr>
            <p:cNvPr id="7" name="Rectangle 6">
              <a:extLst>
                <a:ext uri="{FF2B5EF4-FFF2-40B4-BE49-F238E27FC236}">
                  <a16:creationId xmlns:a16="http://schemas.microsoft.com/office/drawing/2014/main" id="{56C2B2FB-020B-4671-8959-BF6DB265810E}"/>
                </a:ext>
              </a:extLst>
            </p:cNvPr>
            <p:cNvSpPr/>
            <p:nvPr/>
          </p:nvSpPr>
          <p:spPr>
            <a:xfrm>
              <a:off x="7714422" y="2286000"/>
              <a:ext cx="2345635" cy="98728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b="1" dirty="0">
                  <a:latin typeface="+mj-lt"/>
                </a:rPr>
                <a:t>Effectors</a:t>
              </a:r>
            </a:p>
          </p:txBody>
        </p:sp>
        <p:sp>
          <p:nvSpPr>
            <p:cNvPr id="8" name="TextBox 7">
              <a:extLst>
                <a:ext uri="{FF2B5EF4-FFF2-40B4-BE49-F238E27FC236}">
                  <a16:creationId xmlns:a16="http://schemas.microsoft.com/office/drawing/2014/main" id="{0C911579-26C4-4560-92AC-9E9CD186B920}"/>
                </a:ext>
              </a:extLst>
            </p:cNvPr>
            <p:cNvSpPr txBox="1"/>
            <p:nvPr/>
          </p:nvSpPr>
          <p:spPr>
            <a:xfrm>
              <a:off x="278675" y="2594977"/>
              <a:ext cx="1143262" cy="369332"/>
            </a:xfrm>
            <a:prstGeom prst="rect">
              <a:avLst/>
            </a:prstGeom>
            <a:noFill/>
          </p:spPr>
          <p:txBody>
            <a:bodyPr wrap="none" rtlCol="0">
              <a:spAutoFit/>
            </a:bodyPr>
            <a:lstStyle/>
            <a:p>
              <a:r>
                <a:rPr lang="en-IN" b="1" dirty="0">
                  <a:latin typeface="+mj-lt"/>
                </a:rPr>
                <a:t>Stimulus</a:t>
              </a:r>
            </a:p>
          </p:txBody>
        </p:sp>
        <p:sp>
          <p:nvSpPr>
            <p:cNvPr id="9" name="TextBox 8">
              <a:extLst>
                <a:ext uri="{FF2B5EF4-FFF2-40B4-BE49-F238E27FC236}">
                  <a16:creationId xmlns:a16="http://schemas.microsoft.com/office/drawing/2014/main" id="{4590F717-0B17-487B-8F41-F7C8B5F76C84}"/>
                </a:ext>
              </a:extLst>
            </p:cNvPr>
            <p:cNvSpPr txBox="1"/>
            <p:nvPr/>
          </p:nvSpPr>
          <p:spPr>
            <a:xfrm>
              <a:off x="10455587" y="2594977"/>
              <a:ext cx="1219200" cy="369332"/>
            </a:xfrm>
            <a:prstGeom prst="rect">
              <a:avLst/>
            </a:prstGeom>
            <a:noFill/>
          </p:spPr>
          <p:txBody>
            <a:bodyPr wrap="square" rtlCol="0">
              <a:spAutoFit/>
            </a:bodyPr>
            <a:lstStyle/>
            <a:p>
              <a:r>
                <a:rPr lang="en-IN" b="1" dirty="0">
                  <a:latin typeface="+mj-lt"/>
                </a:rPr>
                <a:t>Response</a:t>
              </a:r>
            </a:p>
          </p:txBody>
        </p:sp>
        <p:cxnSp>
          <p:nvCxnSpPr>
            <p:cNvPr id="10" name="Straight Arrow Connector 9">
              <a:extLst>
                <a:ext uri="{FF2B5EF4-FFF2-40B4-BE49-F238E27FC236}">
                  <a16:creationId xmlns:a16="http://schemas.microsoft.com/office/drawing/2014/main" id="{279796EC-B60B-4BF8-80FE-68E19C5BF786}"/>
                </a:ext>
              </a:extLst>
            </p:cNvPr>
            <p:cNvCxnSpPr>
              <a:stCxn id="8" idx="3"/>
            </p:cNvCxnSpPr>
            <p:nvPr/>
          </p:nvCxnSpPr>
          <p:spPr>
            <a:xfrm>
              <a:off x="1421937" y="2779643"/>
              <a:ext cx="2478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AB70C9-4D6B-46D3-BE65-E13F3C1E1E47}"/>
                </a:ext>
              </a:extLst>
            </p:cNvPr>
            <p:cNvCxnSpPr>
              <a:stCxn id="5" idx="3"/>
              <a:endCxn id="6" idx="1"/>
            </p:cNvCxnSpPr>
            <p:nvPr/>
          </p:nvCxnSpPr>
          <p:spPr>
            <a:xfrm>
              <a:off x="4015409" y="2779644"/>
              <a:ext cx="6659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76D71A-8EB1-49E0-A275-647A533004D6}"/>
                </a:ext>
              </a:extLst>
            </p:cNvPr>
            <p:cNvCxnSpPr>
              <a:stCxn id="6" idx="3"/>
              <a:endCxn id="7" idx="1"/>
            </p:cNvCxnSpPr>
            <p:nvPr/>
          </p:nvCxnSpPr>
          <p:spPr>
            <a:xfrm>
              <a:off x="7026965" y="2779644"/>
              <a:ext cx="6874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60BB8-83F8-4615-9182-E8A35C4B3A7A}"/>
                </a:ext>
              </a:extLst>
            </p:cNvPr>
            <p:cNvCxnSpPr>
              <a:cxnSpLocks/>
              <a:stCxn id="7" idx="3"/>
              <a:endCxn id="9" idx="1"/>
            </p:cNvCxnSpPr>
            <p:nvPr/>
          </p:nvCxnSpPr>
          <p:spPr>
            <a:xfrm flipV="1">
              <a:off x="10060057" y="2779643"/>
              <a:ext cx="395530"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007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Fields of AI</a:t>
            </a:r>
          </a:p>
        </p:txBody>
      </p:sp>
      <p:sp>
        <p:nvSpPr>
          <p:cNvPr id="3" name="Content Placeholder 2"/>
          <p:cNvSpPr>
            <a:spLocks noGrp="1"/>
          </p:cNvSpPr>
          <p:nvPr>
            <p:ph sz="half" idx="1"/>
          </p:nvPr>
        </p:nvSpPr>
        <p:spPr/>
        <p:txBody>
          <a:bodyPr>
            <a:normAutofit/>
          </a:bodyPr>
          <a:lstStyle/>
          <a:p>
            <a:r>
              <a:rPr lang="en-IN" sz="2200" dirty="0">
                <a:solidFill>
                  <a:schemeClr val="tx1"/>
                </a:solidFill>
              </a:rPr>
              <a:t>AI is broad </a:t>
            </a:r>
            <a:r>
              <a:rPr lang="en-IN" sz="2200" b="1" dirty="0">
                <a:solidFill>
                  <a:schemeClr val="tx1"/>
                </a:solidFill>
              </a:rPr>
              <a:t>branch of computer science</a:t>
            </a:r>
            <a:r>
              <a:rPr lang="en-IN" sz="2200" dirty="0">
                <a:solidFill>
                  <a:schemeClr val="tx1"/>
                </a:solidFill>
              </a:rPr>
              <a:t>.</a:t>
            </a:r>
          </a:p>
          <a:p>
            <a:r>
              <a:rPr lang="en-IN" sz="2200" dirty="0">
                <a:solidFill>
                  <a:schemeClr val="tx1"/>
                </a:solidFill>
              </a:rPr>
              <a:t>The goal of AI is to create systems, that can </a:t>
            </a:r>
            <a:r>
              <a:rPr lang="en-IN" sz="2200" b="1" dirty="0">
                <a:solidFill>
                  <a:schemeClr val="tx1"/>
                </a:solidFill>
              </a:rPr>
              <a:t>function intelligently and independently</a:t>
            </a:r>
            <a:r>
              <a:rPr lang="en-IN" sz="2200" dirty="0">
                <a:solidFill>
                  <a:schemeClr val="tx1"/>
                </a:solidFill>
              </a:rPr>
              <a:t>.</a:t>
            </a:r>
          </a:p>
          <a:p>
            <a:r>
              <a:rPr lang="en-IN" sz="2200" dirty="0">
                <a:solidFill>
                  <a:schemeClr val="tx1"/>
                </a:solidFill>
              </a:rPr>
              <a:t>Humans can speak and listen to communicate through language, in AI is a field of </a:t>
            </a:r>
            <a:r>
              <a:rPr lang="en-IN" sz="2200" b="1" dirty="0">
                <a:solidFill>
                  <a:schemeClr val="tx1"/>
                </a:solidFill>
              </a:rPr>
              <a:t>speech recognition</a:t>
            </a:r>
            <a:r>
              <a:rPr lang="en-IN" sz="2200" dirty="0">
                <a:solidFill>
                  <a:schemeClr val="tx1"/>
                </a:solidFill>
              </a:rPr>
              <a:t>.</a:t>
            </a:r>
          </a:p>
          <a:p>
            <a:r>
              <a:rPr lang="en-IN" sz="2200" dirty="0">
                <a:solidFill>
                  <a:schemeClr val="tx1"/>
                </a:solidFill>
              </a:rPr>
              <a:t>Humans can read and write a text in a language, in AI is a field of NLP or </a:t>
            </a:r>
            <a:r>
              <a:rPr lang="en-IN" sz="2200" b="1" dirty="0">
                <a:solidFill>
                  <a:schemeClr val="tx1"/>
                </a:solidFill>
              </a:rPr>
              <a:t>Natural Language Process</a:t>
            </a:r>
            <a:r>
              <a:rPr lang="en-IN" sz="2200" dirty="0">
                <a:solidFill>
                  <a:schemeClr val="tx1"/>
                </a:solidFill>
              </a:rPr>
              <a:t>.</a:t>
            </a:r>
          </a:p>
          <a:p>
            <a:r>
              <a:rPr lang="en-IN" sz="2200" dirty="0">
                <a:solidFill>
                  <a:schemeClr val="tx1"/>
                </a:solidFill>
              </a:rPr>
              <a:t>Humans can see with their eyes and process what they see, in AI is a </a:t>
            </a:r>
            <a:r>
              <a:rPr lang="en-IN" sz="2200" b="1" dirty="0">
                <a:solidFill>
                  <a:schemeClr val="tx1"/>
                </a:solidFill>
              </a:rPr>
              <a:t>Computer Vision</a:t>
            </a:r>
            <a:r>
              <a:rPr lang="en-IN" sz="2200" dirty="0">
                <a:solidFill>
                  <a:schemeClr val="tx1"/>
                </a:solidFill>
              </a:rPr>
              <a:t>. This falls under Symbolic Learning.</a:t>
            </a:r>
          </a:p>
        </p:txBody>
      </p:sp>
    </p:spTree>
    <p:extLst>
      <p:ext uri="{BB962C8B-B14F-4D97-AF65-F5344CB8AC3E}">
        <p14:creationId xmlns:p14="http://schemas.microsoft.com/office/powerpoint/2010/main" val="10977335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Human Information Processing System</a:t>
            </a:r>
          </a:p>
        </p:txBody>
      </p:sp>
      <p:sp>
        <p:nvSpPr>
          <p:cNvPr id="3" name="Content Placeholder 2"/>
          <p:cNvSpPr>
            <a:spLocks noGrp="1"/>
          </p:cNvSpPr>
          <p:nvPr>
            <p:ph sz="half" idx="1"/>
          </p:nvPr>
        </p:nvSpPr>
        <p:spPr/>
        <p:txBody>
          <a:bodyPr/>
          <a:lstStyle/>
          <a:p>
            <a:r>
              <a:rPr lang="en-IN" sz="2200" dirty="0">
                <a:solidFill>
                  <a:schemeClr val="tx1"/>
                </a:solidFill>
              </a:rPr>
              <a:t>The human brain contains billions of cells called Neurons. The structure of a neuron is depicted in the above image.</a:t>
            </a:r>
          </a:p>
          <a:p>
            <a:r>
              <a:rPr lang="en-IN" sz="2200" dirty="0">
                <a:solidFill>
                  <a:schemeClr val="tx1"/>
                </a:solidFill>
              </a:rPr>
              <a:t>An average human brain has around 10^11 (100 billion) neurons!</a:t>
            </a:r>
          </a:p>
          <a:p>
            <a:endParaRPr lang="en-IN" dirty="0">
              <a:solidFill>
                <a:schemeClr val="tx1"/>
              </a:solidFill>
            </a:endParaRPr>
          </a:p>
        </p:txBody>
      </p:sp>
      <p:pic>
        <p:nvPicPr>
          <p:cNvPr id="5" name="Content Placeholder 3">
            <a:extLst>
              <a:ext uri="{FF2B5EF4-FFF2-40B4-BE49-F238E27FC236}">
                <a16:creationId xmlns:a16="http://schemas.microsoft.com/office/drawing/2014/main" id="{5B84A327-5E4E-4CBA-808B-6517641B79CF}"/>
              </a:ext>
            </a:extLst>
          </p:cNvPr>
          <p:cNvPicPr>
            <a:picLocks/>
          </p:cNvPicPr>
          <p:nvPr/>
        </p:nvPicPr>
        <p:blipFill>
          <a:blip r:embed="rId2">
            <a:extLst>
              <a:ext uri="{BEBA8EAE-BF5A-486C-A8C5-ECC9F3942E4B}">
                <a14:imgProps xmlns:a14="http://schemas.microsoft.com/office/drawing/2010/main">
                  <a14:imgLayer r:embed="rId3">
                    <a14:imgEffect>
                      <a14:backgroundRemoval t="7348" b="96595" l="9953" r="89929"/>
                    </a14:imgEffect>
                  </a14:imgLayer>
                </a14:imgProps>
              </a:ext>
            </a:extLst>
          </a:blip>
          <a:stretch>
            <a:fillRect/>
          </a:stretch>
        </p:blipFill>
        <p:spPr>
          <a:xfrm>
            <a:off x="762000" y="3120139"/>
            <a:ext cx="4822218" cy="3505201"/>
          </a:xfrm>
          <a:prstGeom prst="rect">
            <a:avLst/>
          </a:prstGeom>
        </p:spPr>
      </p:pic>
      <p:pic>
        <p:nvPicPr>
          <p:cNvPr id="6" name="Content Placeholder 8" descr="neuron">
            <a:extLst>
              <a:ext uri="{FF2B5EF4-FFF2-40B4-BE49-F238E27FC236}">
                <a16:creationId xmlns:a16="http://schemas.microsoft.com/office/drawing/2014/main" id="{D88905F9-3273-4EF6-BCAA-8CB22495DDC5}"/>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6013238" y="3825661"/>
            <a:ext cx="5009322" cy="2305878"/>
          </a:xfrm>
          <a:prstGeom prst="rect">
            <a:avLst/>
          </a:prstGeom>
          <a:noFill/>
          <a:ln>
            <a:noFill/>
          </a:ln>
        </p:spPr>
      </p:pic>
    </p:spTree>
    <p:extLst>
      <p:ext uri="{BB962C8B-B14F-4D97-AF65-F5344CB8AC3E}">
        <p14:creationId xmlns:p14="http://schemas.microsoft.com/office/powerpoint/2010/main" val="1429511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IN" dirty="0"/>
              <a:t>Information Flow in a Neural Network</a:t>
            </a:r>
          </a:p>
        </p:txBody>
      </p:sp>
      <p:pic>
        <p:nvPicPr>
          <p:cNvPr id="7" name="Content Placeholder 3">
            <a:extLst>
              <a:ext uri="{FF2B5EF4-FFF2-40B4-BE49-F238E27FC236}">
                <a16:creationId xmlns:a16="http://schemas.microsoft.com/office/drawing/2014/main" id="{A285883E-049A-4BB9-B8B0-9E7E59760215}"/>
              </a:ext>
            </a:extLst>
          </p:cNvPr>
          <p:cNvPicPr>
            <a:picLocks noGrp="1" noChangeAspect="1"/>
          </p:cNvPicPr>
          <p:nvPr>
            <p:ph sz="half" idx="4294967295"/>
          </p:nvPr>
        </p:nvPicPr>
        <p:blipFill>
          <a:blip r:embed="rId2"/>
          <a:stretch>
            <a:fillRect/>
          </a:stretch>
        </p:blipFill>
        <p:spPr>
          <a:xfrm>
            <a:off x="528219" y="41341"/>
            <a:ext cx="4723050" cy="6674464"/>
          </a:xfrm>
          <a:prstGeom prst="rect">
            <a:avLst/>
          </a:prstGeom>
        </p:spPr>
      </p:pic>
    </p:spTree>
    <p:extLst>
      <p:ext uri="{BB962C8B-B14F-4D97-AF65-F5344CB8AC3E}">
        <p14:creationId xmlns:p14="http://schemas.microsoft.com/office/powerpoint/2010/main" val="319198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McCulloch and Pitts (MP) Neuron</a:t>
            </a:r>
          </a:p>
        </p:txBody>
      </p:sp>
      <p:pic>
        <p:nvPicPr>
          <p:cNvPr id="4" name="Content Placeholder 3">
            <a:extLst>
              <a:ext uri="{FF2B5EF4-FFF2-40B4-BE49-F238E27FC236}">
                <a16:creationId xmlns:a16="http://schemas.microsoft.com/office/drawing/2014/main" id="{B3FAE858-8BE5-486E-A76B-F761FFCB8CDB}"/>
              </a:ext>
            </a:extLst>
          </p:cNvPr>
          <p:cNvPicPr>
            <a:picLocks noGrp="1" noChangeAspect="1"/>
          </p:cNvPicPr>
          <p:nvPr>
            <p:ph sz="half" idx="1"/>
          </p:nvPr>
        </p:nvPicPr>
        <p:blipFill rotWithShape="1">
          <a:blip r:embed="rId2"/>
          <a:srcRect l="6723" t="8840" r="7285" b="9864"/>
          <a:stretch/>
        </p:blipFill>
        <p:spPr>
          <a:xfrm>
            <a:off x="1828984" y="1587261"/>
            <a:ext cx="8823688" cy="5012794"/>
          </a:xfrm>
          <a:prstGeom prst="rect">
            <a:avLst/>
          </a:prstGeom>
        </p:spPr>
      </p:pic>
    </p:spTree>
    <p:extLst>
      <p:ext uri="{BB962C8B-B14F-4D97-AF65-F5344CB8AC3E}">
        <p14:creationId xmlns:p14="http://schemas.microsoft.com/office/powerpoint/2010/main" val="16235762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Realizing Boolean Logics using MP Neuron</a:t>
            </a:r>
          </a:p>
        </p:txBody>
      </p:sp>
      <p:pic>
        <p:nvPicPr>
          <p:cNvPr id="4" name="Content Placeholder 3">
            <a:extLst>
              <a:ext uri="{FF2B5EF4-FFF2-40B4-BE49-F238E27FC236}">
                <a16:creationId xmlns:a16="http://schemas.microsoft.com/office/drawing/2014/main" id="{9327C645-A95D-4EAD-991E-617B247FF08C}"/>
              </a:ext>
            </a:extLst>
          </p:cNvPr>
          <p:cNvPicPr>
            <a:picLocks noGrp="1" noChangeAspect="1"/>
          </p:cNvPicPr>
          <p:nvPr>
            <p:ph sz="half" idx="1"/>
          </p:nvPr>
        </p:nvPicPr>
        <p:blipFill>
          <a:blip r:embed="rId2"/>
          <a:stretch>
            <a:fillRect/>
          </a:stretch>
        </p:blipFill>
        <p:spPr>
          <a:xfrm>
            <a:off x="1821881" y="1413500"/>
            <a:ext cx="8314471" cy="5262149"/>
          </a:xfrm>
          <a:prstGeom prst="rect">
            <a:avLst/>
          </a:prstGeom>
        </p:spPr>
      </p:pic>
    </p:spTree>
    <p:extLst>
      <p:ext uri="{BB962C8B-B14F-4D97-AF65-F5344CB8AC3E}">
        <p14:creationId xmlns:p14="http://schemas.microsoft.com/office/powerpoint/2010/main" val="3845843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IN" sz="2400" dirty="0"/>
              <a:t>Implementing MP Neuron in Python</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943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Text Placeholder 2"/>
          <p:cNvSpPr>
            <a:spLocks noGrp="1"/>
          </p:cNvSpPr>
          <p:nvPr>
            <p:ph type="body" idx="1"/>
          </p:nvPr>
        </p:nvSpPr>
        <p:spPr/>
        <p:txBody>
          <a:bodyPr>
            <a:noAutofit/>
          </a:bodyPr>
          <a:lstStyle/>
          <a:p>
            <a:r>
              <a:rPr lang="en-IN" sz="2400" dirty="0"/>
              <a:t>A single McCulloch Pitts Neuron can be used to represent Boolean functions which are linearly separable</a:t>
            </a:r>
          </a:p>
        </p:txBody>
      </p:sp>
    </p:spTree>
    <p:extLst>
      <p:ext uri="{BB962C8B-B14F-4D97-AF65-F5344CB8AC3E}">
        <p14:creationId xmlns:p14="http://schemas.microsoft.com/office/powerpoint/2010/main" val="2296411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Problems with MP Neuron…</a:t>
            </a:r>
          </a:p>
        </p:txBody>
      </p:sp>
      <p:sp>
        <p:nvSpPr>
          <p:cNvPr id="5" name="Content Placeholder 4"/>
          <p:cNvSpPr>
            <a:spLocks noGrp="1"/>
          </p:cNvSpPr>
          <p:nvPr>
            <p:ph sz="half" idx="1"/>
          </p:nvPr>
        </p:nvSpPr>
        <p:spPr/>
        <p:txBody>
          <a:bodyPr>
            <a:normAutofit/>
          </a:bodyPr>
          <a:lstStyle/>
          <a:p>
            <a:pPr marL="457200" indent="-457200">
              <a:buFont typeface="+mj-lt"/>
              <a:buAutoNum type="arabicPeriod"/>
            </a:pPr>
            <a:r>
              <a:rPr lang="en-IN" sz="2200" dirty="0">
                <a:solidFill>
                  <a:schemeClr val="tx1"/>
                </a:solidFill>
              </a:rPr>
              <a:t>What about non Boolean (say, real) inputs ?</a:t>
            </a:r>
          </a:p>
          <a:p>
            <a:pPr marL="457200" indent="-457200">
              <a:buFont typeface="+mj-lt"/>
              <a:buAutoNum type="arabicPeriod"/>
            </a:pPr>
            <a:r>
              <a:rPr lang="en-IN" sz="2200" dirty="0">
                <a:solidFill>
                  <a:schemeClr val="tx1"/>
                </a:solidFill>
              </a:rPr>
              <a:t>Do we always need to hand code the threshold ?</a:t>
            </a:r>
          </a:p>
          <a:p>
            <a:pPr marL="457200" indent="-457200">
              <a:buFont typeface="+mj-lt"/>
              <a:buAutoNum type="arabicPeriod"/>
            </a:pPr>
            <a:r>
              <a:rPr lang="en-IN" sz="2200" dirty="0">
                <a:solidFill>
                  <a:schemeClr val="tx1"/>
                </a:solidFill>
              </a:rPr>
              <a:t>Are all inputs equal ? What if we want to assign more weight (importance) to some inputs ?</a:t>
            </a:r>
          </a:p>
          <a:p>
            <a:pPr marL="457200" indent="-457200">
              <a:buFont typeface="+mj-lt"/>
              <a:buAutoNum type="arabicPeriod"/>
            </a:pPr>
            <a:r>
              <a:rPr lang="en-IN" sz="2200" dirty="0">
                <a:solidFill>
                  <a:schemeClr val="tx1"/>
                </a:solidFill>
              </a:rPr>
              <a:t>What about functions which are not linearly separable ?</a:t>
            </a:r>
          </a:p>
        </p:txBody>
      </p:sp>
    </p:spTree>
    <p:extLst>
      <p:ext uri="{BB962C8B-B14F-4D97-AF65-F5344CB8AC3E}">
        <p14:creationId xmlns:p14="http://schemas.microsoft.com/office/powerpoint/2010/main" val="2535212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a:t>
            </a:r>
          </a:p>
        </p:txBody>
      </p:sp>
      <p:pic>
        <p:nvPicPr>
          <p:cNvPr id="4" name="Content Placeholder 3">
            <a:extLst>
              <a:ext uri="{FF2B5EF4-FFF2-40B4-BE49-F238E27FC236}">
                <a16:creationId xmlns:a16="http://schemas.microsoft.com/office/drawing/2014/main" id="{C0F71E1E-AEF2-46B8-8ECE-D207A10F0792}"/>
              </a:ext>
            </a:extLst>
          </p:cNvPr>
          <p:cNvPicPr>
            <a:picLocks noGrp="1" noChangeAspect="1"/>
          </p:cNvPicPr>
          <p:nvPr>
            <p:ph sz="half" idx="1"/>
          </p:nvPr>
        </p:nvPicPr>
        <p:blipFill>
          <a:blip r:embed="rId2"/>
          <a:stretch>
            <a:fillRect/>
          </a:stretch>
        </p:blipFill>
        <p:spPr>
          <a:xfrm>
            <a:off x="758679" y="1345221"/>
            <a:ext cx="10440876" cy="5395212"/>
          </a:xfrm>
          <a:prstGeom prst="rect">
            <a:avLst/>
          </a:prstGeom>
        </p:spPr>
      </p:pic>
    </p:spTree>
    <p:extLst>
      <p:ext uri="{BB962C8B-B14F-4D97-AF65-F5344CB8AC3E}">
        <p14:creationId xmlns:p14="http://schemas.microsoft.com/office/powerpoint/2010/main" val="1890799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a:t>
            </a:r>
          </a:p>
        </p:txBody>
      </p:sp>
      <p:pic>
        <p:nvPicPr>
          <p:cNvPr id="4" name="Content Placeholder 3">
            <a:extLst>
              <a:ext uri="{FF2B5EF4-FFF2-40B4-BE49-F238E27FC236}">
                <a16:creationId xmlns:a16="http://schemas.microsoft.com/office/drawing/2014/main" id="{D279A35E-32F3-419C-9E96-F852DE607B2F}"/>
              </a:ext>
            </a:extLst>
          </p:cNvPr>
          <p:cNvPicPr>
            <a:picLocks noGrp="1" noChangeAspect="1"/>
          </p:cNvPicPr>
          <p:nvPr>
            <p:ph sz="half" idx="1"/>
          </p:nvPr>
        </p:nvPicPr>
        <p:blipFill>
          <a:blip r:embed="rId2"/>
          <a:stretch>
            <a:fillRect/>
          </a:stretch>
        </p:blipFill>
        <p:spPr>
          <a:xfrm>
            <a:off x="1441580" y="1339186"/>
            <a:ext cx="9075073" cy="5322871"/>
          </a:xfrm>
          <a:prstGeom prst="rect">
            <a:avLst/>
          </a:prstGeom>
        </p:spPr>
      </p:pic>
    </p:spTree>
    <p:extLst>
      <p:ext uri="{BB962C8B-B14F-4D97-AF65-F5344CB8AC3E}">
        <p14:creationId xmlns:p14="http://schemas.microsoft.com/office/powerpoint/2010/main" val="4253858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Biological vs Artificial Neurons</a:t>
            </a:r>
          </a:p>
        </p:txBody>
      </p:sp>
      <p:pic>
        <p:nvPicPr>
          <p:cNvPr id="5" name="Picture 4">
            <a:extLst>
              <a:ext uri="{FF2B5EF4-FFF2-40B4-BE49-F238E27FC236}">
                <a16:creationId xmlns:a16="http://schemas.microsoft.com/office/drawing/2014/main" id="{89536CC2-3B47-46AE-8AEE-A997C7D8A31C}"/>
              </a:ext>
            </a:extLst>
          </p:cNvPr>
          <p:cNvPicPr>
            <a:picLocks noChangeAspect="1"/>
          </p:cNvPicPr>
          <p:nvPr/>
        </p:nvPicPr>
        <p:blipFill rotWithShape="1">
          <a:blip r:embed="rId2"/>
          <a:srcRect t="15575" b="19492"/>
          <a:stretch/>
        </p:blipFill>
        <p:spPr>
          <a:xfrm>
            <a:off x="111429" y="2215166"/>
            <a:ext cx="11978897" cy="3464417"/>
          </a:xfrm>
          <a:prstGeom prst="rect">
            <a:avLst/>
          </a:prstGeom>
        </p:spPr>
      </p:pic>
    </p:spTree>
    <p:extLst>
      <p:ext uri="{BB962C8B-B14F-4D97-AF65-F5344CB8AC3E}">
        <p14:creationId xmlns:p14="http://schemas.microsoft.com/office/powerpoint/2010/main" val="159400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Fields of AI</a:t>
            </a:r>
          </a:p>
        </p:txBody>
      </p:sp>
      <p:sp>
        <p:nvSpPr>
          <p:cNvPr id="3" name="Content Placeholder 2"/>
          <p:cNvSpPr>
            <a:spLocks noGrp="1"/>
          </p:cNvSpPr>
          <p:nvPr>
            <p:ph sz="half" idx="1"/>
          </p:nvPr>
        </p:nvSpPr>
        <p:spPr/>
        <p:txBody>
          <a:bodyPr>
            <a:normAutofit/>
          </a:bodyPr>
          <a:lstStyle/>
          <a:p>
            <a:r>
              <a:rPr lang="en-IN" sz="2200" dirty="0">
                <a:solidFill>
                  <a:schemeClr val="tx1"/>
                </a:solidFill>
              </a:rPr>
              <a:t>Human brain is </a:t>
            </a:r>
            <a:r>
              <a:rPr lang="en-IN" sz="2200" b="1" dirty="0">
                <a:solidFill>
                  <a:schemeClr val="tx1"/>
                </a:solidFill>
              </a:rPr>
              <a:t>Network of Neurons </a:t>
            </a:r>
            <a:r>
              <a:rPr lang="en-IN" sz="2200" dirty="0">
                <a:solidFill>
                  <a:schemeClr val="tx1"/>
                </a:solidFill>
              </a:rPr>
              <a:t>and we use this to learn things.</a:t>
            </a:r>
          </a:p>
          <a:p>
            <a:r>
              <a:rPr lang="en-IN" sz="2200" dirty="0">
                <a:solidFill>
                  <a:schemeClr val="tx1"/>
                </a:solidFill>
              </a:rPr>
              <a:t>If we replicate the structure and function of human brain, we might be able to get cognitive capabilities of machines. This is a field of </a:t>
            </a:r>
            <a:r>
              <a:rPr lang="en-IN" sz="2200" b="1" dirty="0">
                <a:solidFill>
                  <a:schemeClr val="tx1"/>
                </a:solidFill>
              </a:rPr>
              <a:t>Neural Networks</a:t>
            </a:r>
            <a:r>
              <a:rPr lang="en-IN" sz="2200" dirty="0">
                <a:solidFill>
                  <a:schemeClr val="tx1"/>
                </a:solidFill>
              </a:rPr>
              <a:t>.</a:t>
            </a:r>
          </a:p>
          <a:p>
            <a:r>
              <a:rPr lang="en-IN" sz="2200" dirty="0">
                <a:solidFill>
                  <a:schemeClr val="tx1"/>
                </a:solidFill>
              </a:rPr>
              <a:t>These networks are more complex and deeper and will use to learn complex things, that is a field of </a:t>
            </a:r>
            <a:r>
              <a:rPr lang="en-IN" sz="2200" b="1" dirty="0">
                <a:solidFill>
                  <a:schemeClr val="tx1"/>
                </a:solidFill>
              </a:rPr>
              <a:t>Deep Learning</a:t>
            </a:r>
            <a:r>
              <a:rPr lang="en-IN" sz="2200" dirty="0">
                <a:solidFill>
                  <a:schemeClr val="tx1"/>
                </a:solidFill>
              </a:rPr>
              <a:t>.</a:t>
            </a:r>
          </a:p>
          <a:p>
            <a:r>
              <a:rPr lang="en-IN" sz="2200" dirty="0">
                <a:solidFill>
                  <a:schemeClr val="tx1"/>
                </a:solidFill>
              </a:rPr>
              <a:t>There are different types of machine learnings, which are essentially use different techniques to replicate what human brain does.</a:t>
            </a:r>
          </a:p>
          <a:p>
            <a:r>
              <a:rPr lang="en-IN" sz="2200" dirty="0">
                <a:solidFill>
                  <a:schemeClr val="tx1"/>
                </a:solidFill>
              </a:rPr>
              <a:t>If a get a network to scan images from left to right and top to bottom it’s a </a:t>
            </a:r>
            <a:r>
              <a:rPr lang="en-IN" sz="2200" b="1" dirty="0">
                <a:solidFill>
                  <a:schemeClr val="tx1"/>
                </a:solidFill>
              </a:rPr>
              <a:t>Convolution Neuronal Network</a:t>
            </a:r>
            <a:r>
              <a:rPr lang="en-IN" sz="2200" dirty="0">
                <a:solidFill>
                  <a:schemeClr val="tx1"/>
                </a:solidFill>
              </a:rPr>
              <a:t>.</a:t>
            </a:r>
          </a:p>
          <a:p>
            <a:r>
              <a:rPr lang="en-IN" sz="2200" dirty="0">
                <a:solidFill>
                  <a:schemeClr val="tx1"/>
                </a:solidFill>
              </a:rPr>
              <a:t>This CNN is used to recognize objects to seen, this is how </a:t>
            </a:r>
            <a:r>
              <a:rPr lang="en-IN" sz="2200" b="1" dirty="0">
                <a:solidFill>
                  <a:schemeClr val="tx1"/>
                </a:solidFill>
              </a:rPr>
              <a:t>Computer Vision </a:t>
            </a:r>
            <a:r>
              <a:rPr lang="en-IN" sz="2200" dirty="0">
                <a:solidFill>
                  <a:schemeClr val="tx1"/>
                </a:solidFill>
              </a:rPr>
              <a:t>fits in an </a:t>
            </a:r>
            <a:r>
              <a:rPr lang="en-IN" sz="2200" b="1" dirty="0">
                <a:solidFill>
                  <a:schemeClr val="tx1"/>
                </a:solidFill>
              </a:rPr>
              <a:t>Object Recognition </a:t>
            </a:r>
            <a:r>
              <a:rPr lang="en-IN" sz="2200" dirty="0">
                <a:solidFill>
                  <a:schemeClr val="tx1"/>
                </a:solidFill>
              </a:rPr>
              <a:t>is accomplished through AI.</a:t>
            </a:r>
          </a:p>
        </p:txBody>
      </p:sp>
    </p:spTree>
    <p:extLst>
      <p:ext uri="{BB962C8B-B14F-4D97-AF65-F5344CB8AC3E}">
        <p14:creationId xmlns:p14="http://schemas.microsoft.com/office/powerpoint/2010/main" val="26316825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AND, OR Logic with Perceptron</a:t>
            </a:r>
          </a:p>
        </p:txBody>
      </p:sp>
      <p:pic>
        <p:nvPicPr>
          <p:cNvPr id="6" name="Content Placeholder 3">
            <a:extLst>
              <a:ext uri="{FF2B5EF4-FFF2-40B4-BE49-F238E27FC236}">
                <a16:creationId xmlns:a16="http://schemas.microsoft.com/office/drawing/2014/main" id="{DD583F56-602A-4174-9D40-A3EACABCDFBD}"/>
              </a:ext>
            </a:extLst>
          </p:cNvPr>
          <p:cNvPicPr>
            <a:picLocks noGrp="1" noChangeAspect="1"/>
          </p:cNvPicPr>
          <p:nvPr>
            <p:ph sz="half" idx="1"/>
          </p:nvPr>
        </p:nvPicPr>
        <p:blipFill>
          <a:blip r:embed="rId2"/>
          <a:stretch>
            <a:fillRect/>
          </a:stretch>
        </p:blipFill>
        <p:spPr>
          <a:xfrm>
            <a:off x="1104463" y="1368923"/>
            <a:ext cx="9749307" cy="5313676"/>
          </a:xfrm>
          <a:prstGeom prst="rect">
            <a:avLst/>
          </a:prstGeom>
        </p:spPr>
      </p:pic>
    </p:spTree>
    <p:extLst>
      <p:ext uri="{BB962C8B-B14F-4D97-AF65-F5344CB8AC3E}">
        <p14:creationId xmlns:p14="http://schemas.microsoft.com/office/powerpoint/2010/main" val="3538793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 Learning Algorithm</a:t>
            </a:r>
          </a:p>
        </p:txBody>
      </p:sp>
      <p:pic>
        <p:nvPicPr>
          <p:cNvPr id="4" name="Picture 2" descr="Perceptron Learning Algorithm: A Graphical Explanation Of Why It ...">
            <a:extLst>
              <a:ext uri="{FF2B5EF4-FFF2-40B4-BE49-F238E27FC236}">
                <a16:creationId xmlns:a16="http://schemas.microsoft.com/office/drawing/2014/main" id="{8C51DACB-C5AF-48FB-BCD4-41589645400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4434" y="1542289"/>
            <a:ext cx="5305967" cy="493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7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2400" dirty="0"/>
              <a:t>Implementing Perceptron in Python</a:t>
            </a:r>
          </a:p>
        </p:txBody>
      </p:sp>
      <p:pic>
        <p:nvPicPr>
          <p:cNvPr id="1028" name="Picture 4" descr="Computer Logo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07" y="1496425"/>
            <a:ext cx="5331798" cy="399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97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to Sigmoid Neuron</a:t>
            </a:r>
          </a:p>
        </p:txBody>
      </p:sp>
      <p:pic>
        <p:nvPicPr>
          <p:cNvPr id="4" name="Content Placeholder 3"/>
          <p:cNvPicPr>
            <a:picLocks noGrp="1" noChangeAspect="1"/>
          </p:cNvPicPr>
          <p:nvPr>
            <p:ph sz="half" idx="1"/>
          </p:nvPr>
        </p:nvPicPr>
        <p:blipFill>
          <a:blip r:embed="rId2"/>
          <a:stretch>
            <a:fillRect/>
          </a:stretch>
        </p:blipFill>
        <p:spPr>
          <a:xfrm>
            <a:off x="604433" y="2454979"/>
            <a:ext cx="10749367" cy="2576817"/>
          </a:xfrm>
          <a:prstGeom prst="rect">
            <a:avLst/>
          </a:prstGeom>
        </p:spPr>
      </p:pic>
    </p:spTree>
    <p:extLst>
      <p:ext uri="{BB962C8B-B14F-4D97-AF65-F5344CB8AC3E}">
        <p14:creationId xmlns:p14="http://schemas.microsoft.com/office/powerpoint/2010/main" val="4211411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Sigmoid Neuron</a:t>
            </a:r>
          </a:p>
        </p:txBody>
      </p:sp>
      <p:pic>
        <p:nvPicPr>
          <p:cNvPr id="8" name="Content Placeholder 7"/>
          <p:cNvPicPr>
            <a:picLocks noGrp="1" noChangeAspect="1"/>
          </p:cNvPicPr>
          <p:nvPr>
            <p:ph sz="half" idx="1"/>
          </p:nvPr>
        </p:nvPicPr>
        <p:blipFill>
          <a:blip r:embed="rId2"/>
          <a:stretch>
            <a:fillRect/>
          </a:stretch>
        </p:blipFill>
        <p:spPr>
          <a:xfrm>
            <a:off x="1254034" y="1451377"/>
            <a:ext cx="9692639" cy="5095256"/>
          </a:xfrm>
          <a:prstGeom prst="rect">
            <a:avLst/>
          </a:prstGeom>
        </p:spPr>
      </p:pic>
    </p:spTree>
    <p:extLst>
      <p:ext uri="{BB962C8B-B14F-4D97-AF65-F5344CB8AC3E}">
        <p14:creationId xmlns:p14="http://schemas.microsoft.com/office/powerpoint/2010/main" val="893279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vs Sigmoid Neuron</a:t>
            </a:r>
          </a:p>
        </p:txBody>
      </p:sp>
      <p:pic>
        <p:nvPicPr>
          <p:cNvPr id="4" name="Content Placeholder 3"/>
          <p:cNvPicPr>
            <a:picLocks noGrp="1" noChangeAspect="1"/>
          </p:cNvPicPr>
          <p:nvPr>
            <p:ph sz="half" idx="1"/>
          </p:nvPr>
        </p:nvPicPr>
        <p:blipFill>
          <a:blip r:embed="rId2"/>
          <a:stretch>
            <a:fillRect/>
          </a:stretch>
        </p:blipFill>
        <p:spPr>
          <a:xfrm>
            <a:off x="1436914" y="1483270"/>
            <a:ext cx="8974183" cy="5112951"/>
          </a:xfrm>
          <a:prstGeom prst="rect">
            <a:avLst/>
          </a:prstGeom>
        </p:spPr>
      </p:pic>
    </p:spTree>
    <p:extLst>
      <p:ext uri="{BB962C8B-B14F-4D97-AF65-F5344CB8AC3E}">
        <p14:creationId xmlns:p14="http://schemas.microsoft.com/office/powerpoint/2010/main" val="3674475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vs Sigmoid Neuron</a:t>
            </a:r>
          </a:p>
        </p:txBody>
      </p:sp>
      <p:pic>
        <p:nvPicPr>
          <p:cNvPr id="6" name="Content Placeholder 5"/>
          <p:cNvPicPr>
            <a:picLocks noGrp="1" noChangeAspect="1"/>
          </p:cNvPicPr>
          <p:nvPr>
            <p:ph sz="half" idx="1"/>
          </p:nvPr>
        </p:nvPicPr>
        <p:blipFill>
          <a:blip r:embed="rId2"/>
          <a:stretch>
            <a:fillRect/>
          </a:stretch>
        </p:blipFill>
        <p:spPr>
          <a:xfrm>
            <a:off x="1293223" y="1517282"/>
            <a:ext cx="9627326" cy="4979284"/>
          </a:xfrm>
          <a:prstGeom prst="rect">
            <a:avLst/>
          </a:prstGeom>
        </p:spPr>
      </p:pic>
    </p:spTree>
    <p:extLst>
      <p:ext uri="{BB962C8B-B14F-4D97-AF65-F5344CB8AC3E}">
        <p14:creationId xmlns:p14="http://schemas.microsoft.com/office/powerpoint/2010/main" val="1362480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Algorithm for Sigmoid Neuron</a:t>
            </a:r>
          </a:p>
        </p:txBody>
      </p:sp>
      <p:pic>
        <p:nvPicPr>
          <p:cNvPr id="5" name="Content Placeholder 4"/>
          <p:cNvPicPr>
            <a:picLocks noGrp="1" noChangeAspect="1"/>
          </p:cNvPicPr>
          <p:nvPr>
            <p:ph sz="half" idx="1"/>
          </p:nvPr>
        </p:nvPicPr>
        <p:blipFill>
          <a:blip r:embed="rId2"/>
          <a:stretch>
            <a:fillRect/>
          </a:stretch>
        </p:blipFill>
        <p:spPr>
          <a:xfrm>
            <a:off x="5979117" y="2975157"/>
            <a:ext cx="4924425" cy="1200150"/>
          </a:xfrm>
          <a:prstGeom prst="rect">
            <a:avLst/>
          </a:prstGeom>
        </p:spPr>
      </p:pic>
      <p:pic>
        <p:nvPicPr>
          <p:cNvPr id="4" name="Picture 3"/>
          <p:cNvPicPr>
            <a:picLocks noChangeAspect="1"/>
          </p:cNvPicPr>
          <p:nvPr/>
        </p:nvPicPr>
        <p:blipFill>
          <a:blip r:embed="rId3"/>
          <a:stretch>
            <a:fillRect/>
          </a:stretch>
        </p:blipFill>
        <p:spPr>
          <a:xfrm>
            <a:off x="1325880" y="2295888"/>
            <a:ext cx="3505200" cy="2828925"/>
          </a:xfrm>
          <a:prstGeom prst="rect">
            <a:avLst/>
          </a:prstGeom>
        </p:spPr>
      </p:pic>
    </p:spTree>
    <p:extLst>
      <p:ext uri="{BB962C8B-B14F-4D97-AF65-F5344CB8AC3E}">
        <p14:creationId xmlns:p14="http://schemas.microsoft.com/office/powerpoint/2010/main" val="2356016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Setup</a:t>
            </a:r>
          </a:p>
        </p:txBody>
      </p:sp>
      <p:pic>
        <p:nvPicPr>
          <p:cNvPr id="4" name="Content Placeholder 3"/>
          <p:cNvPicPr>
            <a:picLocks noGrp="1" noChangeAspect="1"/>
          </p:cNvPicPr>
          <p:nvPr>
            <p:ph sz="half" idx="1"/>
          </p:nvPr>
        </p:nvPicPr>
        <p:blipFill>
          <a:blip r:embed="rId2"/>
          <a:stretch>
            <a:fillRect/>
          </a:stretch>
        </p:blipFill>
        <p:spPr>
          <a:xfrm>
            <a:off x="744583" y="1511467"/>
            <a:ext cx="8477794" cy="4948621"/>
          </a:xfrm>
          <a:prstGeom prst="rect">
            <a:avLst/>
          </a:prstGeom>
        </p:spPr>
      </p:pic>
    </p:spTree>
    <p:extLst>
      <p:ext uri="{BB962C8B-B14F-4D97-AF65-F5344CB8AC3E}">
        <p14:creationId xmlns:p14="http://schemas.microsoft.com/office/powerpoint/2010/main" val="1947264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for Learning Sigmoid Neuron </a:t>
            </a:r>
            <a:r>
              <a:rPr lang="en-US" dirty="0" err="1"/>
              <a:t>Params</a:t>
            </a:r>
            <a:endParaRPr lang="en-US" dirty="0"/>
          </a:p>
        </p:txBody>
      </p:sp>
      <p:pic>
        <p:nvPicPr>
          <p:cNvPr id="4" name="Content Placeholder 3"/>
          <p:cNvPicPr>
            <a:picLocks noGrp="1" noChangeAspect="1"/>
          </p:cNvPicPr>
          <p:nvPr>
            <p:ph sz="half" idx="1"/>
          </p:nvPr>
        </p:nvPicPr>
        <p:blipFill>
          <a:blip r:embed="rId2"/>
          <a:stretch>
            <a:fillRect/>
          </a:stretch>
        </p:blipFill>
        <p:spPr>
          <a:xfrm>
            <a:off x="726283" y="1802674"/>
            <a:ext cx="10627518" cy="4170442"/>
          </a:xfrm>
          <a:prstGeom prst="rect">
            <a:avLst/>
          </a:prstGeom>
        </p:spPr>
      </p:pic>
    </p:spTree>
    <p:extLst>
      <p:ext uri="{BB962C8B-B14F-4D97-AF65-F5344CB8AC3E}">
        <p14:creationId xmlns:p14="http://schemas.microsoft.com/office/powerpoint/2010/main" val="3728643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Fields of AI</a:t>
            </a:r>
          </a:p>
        </p:txBody>
      </p:sp>
      <p:sp>
        <p:nvSpPr>
          <p:cNvPr id="3" name="Content Placeholder 2"/>
          <p:cNvSpPr>
            <a:spLocks noGrp="1"/>
          </p:cNvSpPr>
          <p:nvPr>
            <p:ph sz="half" idx="1"/>
          </p:nvPr>
        </p:nvSpPr>
        <p:spPr/>
        <p:txBody>
          <a:bodyPr>
            <a:normAutofit/>
          </a:bodyPr>
          <a:lstStyle/>
          <a:p>
            <a:r>
              <a:rPr lang="en-IN" sz="2400" dirty="0">
                <a:solidFill>
                  <a:schemeClr val="tx1"/>
                </a:solidFill>
              </a:rPr>
              <a:t>Humans recognizes see around them, through eyes which creates images that world, in AI, </a:t>
            </a:r>
            <a:r>
              <a:rPr lang="en-IN" sz="2400" b="1" dirty="0">
                <a:solidFill>
                  <a:schemeClr val="tx1"/>
                </a:solidFill>
              </a:rPr>
              <a:t>Image Processing </a:t>
            </a:r>
            <a:r>
              <a:rPr lang="en-IN" sz="2400" dirty="0">
                <a:solidFill>
                  <a:schemeClr val="tx1"/>
                </a:solidFill>
              </a:rPr>
              <a:t>which is not directly not related to AI but required for field of Computer Vision.</a:t>
            </a:r>
          </a:p>
          <a:p>
            <a:r>
              <a:rPr lang="en-IN" sz="2400" dirty="0">
                <a:solidFill>
                  <a:schemeClr val="tx1"/>
                </a:solidFill>
              </a:rPr>
              <a:t>Humans can understand their environment and move around fluently, this is a field of </a:t>
            </a:r>
            <a:r>
              <a:rPr lang="en-IN" sz="2400" b="1" dirty="0">
                <a:solidFill>
                  <a:schemeClr val="tx1"/>
                </a:solidFill>
              </a:rPr>
              <a:t>Robotics</a:t>
            </a:r>
            <a:r>
              <a:rPr lang="en-IN" sz="2400" dirty="0">
                <a:solidFill>
                  <a:schemeClr val="tx1"/>
                </a:solidFill>
              </a:rPr>
              <a:t>.</a:t>
            </a:r>
          </a:p>
          <a:p>
            <a:r>
              <a:rPr lang="en-IN" sz="2400" dirty="0">
                <a:solidFill>
                  <a:schemeClr val="tx1"/>
                </a:solidFill>
              </a:rPr>
              <a:t>Humans has ability to see patterns such as grouping like objects, this is a field of </a:t>
            </a:r>
            <a:r>
              <a:rPr lang="en-IN" sz="2400" b="1" dirty="0">
                <a:solidFill>
                  <a:schemeClr val="tx1"/>
                </a:solidFill>
              </a:rPr>
              <a:t>Patterns Recognition</a:t>
            </a:r>
            <a:r>
              <a:rPr lang="en-IN" sz="2400" dirty="0">
                <a:solidFill>
                  <a:schemeClr val="tx1"/>
                </a:solidFill>
              </a:rPr>
              <a:t>. </a:t>
            </a:r>
          </a:p>
        </p:txBody>
      </p:sp>
    </p:spTree>
    <p:extLst>
      <p:ext uri="{BB962C8B-B14F-4D97-AF65-F5344CB8AC3E}">
        <p14:creationId xmlns:p14="http://schemas.microsoft.com/office/powerpoint/2010/main" val="42812155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pic>
        <p:nvPicPr>
          <p:cNvPr id="4" name="Content Placeholder 3"/>
          <p:cNvPicPr>
            <a:picLocks noGrp="1" noChangeAspect="1"/>
          </p:cNvPicPr>
          <p:nvPr>
            <p:ph sz="half" idx="1"/>
          </p:nvPr>
        </p:nvPicPr>
        <p:blipFill>
          <a:blip r:embed="rId2"/>
          <a:stretch>
            <a:fillRect/>
          </a:stretch>
        </p:blipFill>
        <p:spPr>
          <a:xfrm>
            <a:off x="343177" y="1627999"/>
            <a:ext cx="3649915" cy="2604367"/>
          </a:xfrm>
          <a:prstGeom prst="rect">
            <a:avLst/>
          </a:prstGeom>
        </p:spPr>
      </p:pic>
      <p:pic>
        <p:nvPicPr>
          <p:cNvPr id="5" name="Picture 4"/>
          <p:cNvPicPr>
            <a:picLocks noChangeAspect="1"/>
          </p:cNvPicPr>
          <p:nvPr/>
        </p:nvPicPr>
        <p:blipFill>
          <a:blip r:embed="rId3"/>
          <a:stretch>
            <a:fillRect/>
          </a:stretch>
        </p:blipFill>
        <p:spPr>
          <a:xfrm>
            <a:off x="4137277" y="1592594"/>
            <a:ext cx="3726563" cy="2611997"/>
          </a:xfrm>
          <a:prstGeom prst="rect">
            <a:avLst/>
          </a:prstGeom>
        </p:spPr>
      </p:pic>
      <p:pic>
        <p:nvPicPr>
          <p:cNvPr id="6" name="Picture 5"/>
          <p:cNvPicPr>
            <a:picLocks noChangeAspect="1"/>
          </p:cNvPicPr>
          <p:nvPr/>
        </p:nvPicPr>
        <p:blipFill>
          <a:blip r:embed="rId4"/>
          <a:stretch>
            <a:fillRect/>
          </a:stretch>
        </p:blipFill>
        <p:spPr>
          <a:xfrm>
            <a:off x="8008025" y="1392866"/>
            <a:ext cx="3920351" cy="3074630"/>
          </a:xfrm>
          <a:prstGeom prst="rect">
            <a:avLst/>
          </a:prstGeom>
        </p:spPr>
      </p:pic>
      <p:pic>
        <p:nvPicPr>
          <p:cNvPr id="8" name="Picture 7"/>
          <p:cNvPicPr>
            <a:picLocks noChangeAspect="1"/>
          </p:cNvPicPr>
          <p:nvPr/>
        </p:nvPicPr>
        <p:blipFill>
          <a:blip r:embed="rId5"/>
          <a:stretch>
            <a:fillRect/>
          </a:stretch>
        </p:blipFill>
        <p:spPr>
          <a:xfrm>
            <a:off x="741861" y="4922792"/>
            <a:ext cx="4229100" cy="1009650"/>
          </a:xfrm>
          <a:prstGeom prst="rect">
            <a:avLst/>
          </a:prstGeom>
        </p:spPr>
      </p:pic>
      <p:pic>
        <p:nvPicPr>
          <p:cNvPr id="9" name="Picture 8"/>
          <p:cNvPicPr>
            <a:picLocks noChangeAspect="1"/>
          </p:cNvPicPr>
          <p:nvPr/>
        </p:nvPicPr>
        <p:blipFill>
          <a:blip r:embed="rId6"/>
          <a:stretch>
            <a:fillRect/>
          </a:stretch>
        </p:blipFill>
        <p:spPr>
          <a:xfrm>
            <a:off x="5618457" y="4588317"/>
            <a:ext cx="4490766" cy="2036407"/>
          </a:xfrm>
          <a:prstGeom prst="rect">
            <a:avLst/>
          </a:prstGeom>
        </p:spPr>
      </p:pic>
    </p:spTree>
    <p:extLst>
      <p:ext uri="{BB962C8B-B14F-4D97-AF65-F5344CB8AC3E}">
        <p14:creationId xmlns:p14="http://schemas.microsoft.com/office/powerpoint/2010/main" val="12843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Gradient Descent</a:t>
            </a:r>
          </a:p>
        </p:txBody>
      </p:sp>
      <p:pic>
        <p:nvPicPr>
          <p:cNvPr id="4" name="Content Placeholder 3"/>
          <p:cNvPicPr>
            <a:picLocks noGrp="1" noChangeAspect="1"/>
          </p:cNvPicPr>
          <p:nvPr>
            <p:ph sz="half" idx="1"/>
          </p:nvPr>
        </p:nvPicPr>
        <p:blipFill>
          <a:blip r:embed="rId2"/>
          <a:stretch>
            <a:fillRect/>
          </a:stretch>
        </p:blipFill>
        <p:spPr>
          <a:xfrm>
            <a:off x="1077533" y="1629682"/>
            <a:ext cx="3598970" cy="4788546"/>
          </a:xfrm>
          <a:prstGeom prst="rect">
            <a:avLst/>
          </a:prstGeom>
        </p:spPr>
      </p:pic>
      <p:pic>
        <p:nvPicPr>
          <p:cNvPr id="5" name="Picture 4"/>
          <p:cNvPicPr>
            <a:picLocks noChangeAspect="1"/>
          </p:cNvPicPr>
          <p:nvPr/>
        </p:nvPicPr>
        <p:blipFill>
          <a:blip r:embed="rId3"/>
          <a:stretch>
            <a:fillRect/>
          </a:stretch>
        </p:blipFill>
        <p:spPr>
          <a:xfrm>
            <a:off x="5979117" y="2273481"/>
            <a:ext cx="4067175" cy="3695700"/>
          </a:xfrm>
          <a:prstGeom prst="rect">
            <a:avLst/>
          </a:prstGeom>
        </p:spPr>
      </p:pic>
    </p:spTree>
    <p:extLst>
      <p:ext uri="{BB962C8B-B14F-4D97-AF65-F5344CB8AC3E}">
        <p14:creationId xmlns:p14="http://schemas.microsoft.com/office/powerpoint/2010/main" val="2628249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 / Sigmoid Neuron for XOR</a:t>
            </a:r>
          </a:p>
        </p:txBody>
      </p:sp>
      <p:pic>
        <p:nvPicPr>
          <p:cNvPr id="4" name="Content Placeholder 3">
            <a:extLst>
              <a:ext uri="{FF2B5EF4-FFF2-40B4-BE49-F238E27FC236}">
                <a16:creationId xmlns:a16="http://schemas.microsoft.com/office/drawing/2014/main" id="{065D4B09-258C-4641-BAAB-57BF5804D7B0}"/>
              </a:ext>
            </a:extLst>
          </p:cNvPr>
          <p:cNvPicPr>
            <a:picLocks noGrp="1" noChangeAspect="1"/>
          </p:cNvPicPr>
          <p:nvPr>
            <p:ph sz="half" idx="1"/>
          </p:nvPr>
        </p:nvPicPr>
        <p:blipFill>
          <a:blip r:embed="rId2"/>
          <a:stretch>
            <a:fillRect/>
          </a:stretch>
        </p:blipFill>
        <p:spPr>
          <a:xfrm>
            <a:off x="1149539" y="1489294"/>
            <a:ext cx="9659155" cy="5264539"/>
          </a:xfrm>
          <a:prstGeom prst="rect">
            <a:avLst/>
          </a:prstGeom>
        </p:spPr>
      </p:pic>
    </p:spTree>
    <p:extLst>
      <p:ext uri="{BB962C8B-B14F-4D97-AF65-F5344CB8AC3E}">
        <p14:creationId xmlns:p14="http://schemas.microsoft.com/office/powerpoint/2010/main" val="7090995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 - Failure</a:t>
            </a:r>
          </a:p>
        </p:txBody>
      </p:sp>
      <p:sp>
        <p:nvSpPr>
          <p:cNvPr id="3" name="Content Placeholder 2"/>
          <p:cNvSpPr>
            <a:spLocks noGrp="1"/>
          </p:cNvSpPr>
          <p:nvPr>
            <p:ph sz="half" idx="1"/>
          </p:nvPr>
        </p:nvSpPr>
        <p:spPr/>
        <p:txBody>
          <a:bodyPr>
            <a:normAutofit/>
          </a:bodyPr>
          <a:lstStyle/>
          <a:p>
            <a:r>
              <a:rPr lang="en-IN" sz="2200" dirty="0">
                <a:solidFill>
                  <a:schemeClr val="tx1"/>
                </a:solidFill>
              </a:rPr>
              <a:t>A "single-layer" perceptron can't implement XOR. </a:t>
            </a:r>
          </a:p>
          <a:p>
            <a:r>
              <a:rPr lang="en-IN" sz="2200" dirty="0">
                <a:solidFill>
                  <a:schemeClr val="tx1"/>
                </a:solidFill>
              </a:rPr>
              <a:t>The reason is because the classes in XOR are not linearly separable.</a:t>
            </a:r>
          </a:p>
          <a:p>
            <a:r>
              <a:rPr lang="en-IN" sz="2200" dirty="0">
                <a:solidFill>
                  <a:schemeClr val="tx1"/>
                </a:solidFill>
              </a:rPr>
              <a:t>You cannot draw a straight line to separate the points (0,0),(1,1) from the points (0,1),(1,0). </a:t>
            </a:r>
          </a:p>
          <a:p>
            <a:r>
              <a:rPr lang="en-IN" sz="2200" dirty="0">
                <a:solidFill>
                  <a:schemeClr val="tx1"/>
                </a:solidFill>
              </a:rPr>
              <a:t>Led to invention of multi-layer networks.</a:t>
            </a:r>
          </a:p>
        </p:txBody>
      </p:sp>
      <p:pic>
        <p:nvPicPr>
          <p:cNvPr id="4" name="Picture 3">
            <a:extLst>
              <a:ext uri="{FF2B5EF4-FFF2-40B4-BE49-F238E27FC236}">
                <a16:creationId xmlns:a16="http://schemas.microsoft.com/office/drawing/2014/main" id="{B7BD9433-66B2-45A3-B506-1745B2EBF351}"/>
              </a:ext>
            </a:extLst>
          </p:cNvPr>
          <p:cNvPicPr>
            <a:picLocks noChangeAspect="1"/>
          </p:cNvPicPr>
          <p:nvPr/>
        </p:nvPicPr>
        <p:blipFill>
          <a:blip r:embed="rId2"/>
          <a:stretch>
            <a:fillRect/>
          </a:stretch>
        </p:blipFill>
        <p:spPr>
          <a:xfrm>
            <a:off x="2704065" y="3776007"/>
            <a:ext cx="2633870" cy="2539091"/>
          </a:xfrm>
          <a:prstGeom prst="rect">
            <a:avLst/>
          </a:prstGeom>
        </p:spPr>
      </p:pic>
      <p:pic>
        <p:nvPicPr>
          <p:cNvPr id="5" name="Picture 6" descr="Tutorial: Linearly separable data | CommonLounge">
            <a:extLst>
              <a:ext uri="{FF2B5EF4-FFF2-40B4-BE49-F238E27FC236}">
                <a16:creationId xmlns:a16="http://schemas.microsoft.com/office/drawing/2014/main" id="{ACA0FEA5-698F-4956-BC70-F87BC14B3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067" y="3776007"/>
            <a:ext cx="3061844" cy="253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9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 Layered Perceptron - MLP</a:t>
            </a:r>
          </a:p>
        </p:txBody>
      </p:sp>
      <p:sp>
        <p:nvSpPr>
          <p:cNvPr id="3" name="Content Placeholder 2"/>
          <p:cNvSpPr>
            <a:spLocks noGrp="1"/>
          </p:cNvSpPr>
          <p:nvPr>
            <p:ph sz="half" idx="1"/>
          </p:nvPr>
        </p:nvSpPr>
        <p:spPr/>
        <p:txBody>
          <a:bodyPr>
            <a:normAutofit/>
          </a:bodyPr>
          <a:lstStyle/>
          <a:p>
            <a:r>
              <a:rPr lang="en-IN" sz="2200" dirty="0">
                <a:solidFill>
                  <a:schemeClr val="tx1"/>
                </a:solidFill>
              </a:rPr>
              <a:t>In the Multilayer perceptron, there can more than one linear layer (combinations of neurons). </a:t>
            </a:r>
          </a:p>
          <a:p>
            <a:r>
              <a:rPr lang="en-IN" sz="2200" dirty="0">
                <a:solidFill>
                  <a:schemeClr val="tx1"/>
                </a:solidFill>
              </a:rPr>
              <a:t>There are three different layers in a MLP / Deep Neural Network, namely:</a:t>
            </a:r>
          </a:p>
          <a:p>
            <a:pPr marL="800100" lvl="1" indent="-342900">
              <a:buFont typeface="+mj-lt"/>
              <a:buAutoNum type="arabicPeriod"/>
            </a:pPr>
            <a:r>
              <a:rPr lang="en-IN" sz="2200" dirty="0">
                <a:solidFill>
                  <a:schemeClr val="tx1"/>
                </a:solidFill>
              </a:rPr>
              <a:t>Input Layer</a:t>
            </a:r>
          </a:p>
          <a:p>
            <a:pPr marL="800100" lvl="1" indent="-342900">
              <a:buFont typeface="+mj-lt"/>
              <a:buAutoNum type="arabicPeriod"/>
            </a:pPr>
            <a:r>
              <a:rPr lang="en-IN" sz="2200" dirty="0">
                <a:solidFill>
                  <a:schemeClr val="tx1"/>
                </a:solidFill>
              </a:rPr>
              <a:t>Hidden Layer</a:t>
            </a:r>
          </a:p>
          <a:p>
            <a:pPr marL="800100" lvl="1" indent="-342900">
              <a:buFont typeface="+mj-lt"/>
              <a:buAutoNum type="arabicPeriod"/>
            </a:pPr>
            <a:r>
              <a:rPr lang="en-IN" sz="2200" dirty="0">
                <a:solidFill>
                  <a:schemeClr val="tx1"/>
                </a:solidFill>
              </a:rPr>
              <a:t>Output Layer</a:t>
            </a:r>
          </a:p>
        </p:txBody>
      </p:sp>
      <p:pic>
        <p:nvPicPr>
          <p:cNvPr id="5" name="Picture 8" descr="Multi layer Perceptron (MLP) Models on Real World Banking Data ...">
            <a:extLst>
              <a:ext uri="{FF2B5EF4-FFF2-40B4-BE49-F238E27FC236}">
                <a16:creationId xmlns:a16="http://schemas.microsoft.com/office/drawing/2014/main" id="{A07DCEED-F968-4666-B1CE-513E970C31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1209" y="3022756"/>
            <a:ext cx="5568126" cy="366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Structure of MLP</a:t>
            </a:r>
          </a:p>
        </p:txBody>
      </p:sp>
      <p:sp>
        <p:nvSpPr>
          <p:cNvPr id="3" name="Content Placeholder 2"/>
          <p:cNvSpPr>
            <a:spLocks noGrp="1"/>
          </p:cNvSpPr>
          <p:nvPr>
            <p:ph sz="half" idx="1"/>
          </p:nvPr>
        </p:nvSpPr>
        <p:spPr/>
        <p:txBody>
          <a:bodyPr>
            <a:noAutofit/>
          </a:bodyPr>
          <a:lstStyle/>
          <a:p>
            <a:pPr marL="0" indent="0">
              <a:buNone/>
            </a:pPr>
            <a:r>
              <a:rPr lang="en-IN" sz="2000" b="1" dirty="0">
                <a:solidFill>
                  <a:schemeClr val="tx1"/>
                </a:solidFill>
              </a:rPr>
              <a:t>Input Layer:</a:t>
            </a:r>
          </a:p>
          <a:p>
            <a:r>
              <a:rPr lang="en-IN" sz="1800" dirty="0">
                <a:solidFill>
                  <a:schemeClr val="tx1"/>
                </a:solidFill>
              </a:rPr>
              <a:t>The input layer communicates with the external environment and presents a pattern to the neural network.</a:t>
            </a:r>
          </a:p>
          <a:p>
            <a:r>
              <a:rPr lang="en-IN" sz="1800" dirty="0">
                <a:solidFill>
                  <a:schemeClr val="tx1"/>
                </a:solidFill>
              </a:rPr>
              <a:t>Every neuron in the input layer represents an independent variable that influences the output.</a:t>
            </a:r>
          </a:p>
          <a:p>
            <a:pPr marL="0" indent="0">
              <a:buNone/>
            </a:pPr>
            <a:r>
              <a:rPr lang="en-IN" sz="2000" b="1" dirty="0">
                <a:solidFill>
                  <a:schemeClr val="tx1"/>
                </a:solidFill>
              </a:rPr>
              <a:t>Hidden Layer:</a:t>
            </a:r>
          </a:p>
          <a:p>
            <a:r>
              <a:rPr lang="en-IN" sz="1800" dirty="0">
                <a:solidFill>
                  <a:schemeClr val="tx1"/>
                </a:solidFill>
              </a:rPr>
              <a:t>A Neural Network consists of several hidden layers, each consisting of a collection of neurons.</a:t>
            </a:r>
          </a:p>
          <a:p>
            <a:r>
              <a:rPr lang="en-IN" sz="1800" dirty="0">
                <a:solidFill>
                  <a:schemeClr val="tx1"/>
                </a:solidFill>
              </a:rPr>
              <a:t>The hidden layer is an intermediate layer found between the input layer and the output layer.</a:t>
            </a:r>
          </a:p>
          <a:p>
            <a:r>
              <a:rPr lang="en-IN" sz="1800" dirty="0">
                <a:solidFill>
                  <a:schemeClr val="tx1"/>
                </a:solidFill>
              </a:rPr>
              <a:t>This layer is responsible for extracting the features required from the input.</a:t>
            </a:r>
          </a:p>
          <a:p>
            <a:r>
              <a:rPr lang="en-IN" sz="1800" dirty="0">
                <a:solidFill>
                  <a:schemeClr val="tx1"/>
                </a:solidFill>
              </a:rPr>
              <a:t>There is no exact formula for calculating the number of the hidden layers as well as the number of neurons in each hidden layer.</a:t>
            </a:r>
          </a:p>
          <a:p>
            <a:pPr marL="0" indent="0">
              <a:buNone/>
            </a:pPr>
            <a:r>
              <a:rPr lang="en-IN" sz="2000" b="1" dirty="0">
                <a:solidFill>
                  <a:schemeClr val="tx1"/>
                </a:solidFill>
              </a:rPr>
              <a:t>Output Layer:</a:t>
            </a:r>
          </a:p>
          <a:p>
            <a:r>
              <a:rPr lang="en-IN" sz="1800" dirty="0">
                <a:solidFill>
                  <a:schemeClr val="tx1"/>
                </a:solidFill>
              </a:rPr>
              <a:t>The output layer of the neural network collects and transmits information in the desired format.</a:t>
            </a:r>
          </a:p>
        </p:txBody>
      </p:sp>
    </p:spTree>
    <p:extLst>
      <p:ext uri="{BB962C8B-B14F-4D97-AF65-F5344CB8AC3E}">
        <p14:creationId xmlns:p14="http://schemas.microsoft.com/office/powerpoint/2010/main" val="3742258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XOR Problem</a:t>
            </a:r>
          </a:p>
        </p:txBody>
      </p:sp>
      <p:grpSp>
        <p:nvGrpSpPr>
          <p:cNvPr id="4" name="Group 3">
            <a:extLst>
              <a:ext uri="{FF2B5EF4-FFF2-40B4-BE49-F238E27FC236}">
                <a16:creationId xmlns:a16="http://schemas.microsoft.com/office/drawing/2014/main" id="{8C9050FB-0D75-4310-A6E9-BDD31993D9AC}"/>
              </a:ext>
            </a:extLst>
          </p:cNvPr>
          <p:cNvGrpSpPr/>
          <p:nvPr/>
        </p:nvGrpSpPr>
        <p:grpSpPr>
          <a:xfrm>
            <a:off x="567912" y="1656317"/>
            <a:ext cx="4625011" cy="2844377"/>
            <a:chOff x="1298712" y="1089791"/>
            <a:chExt cx="4625011" cy="2844377"/>
          </a:xfrm>
        </p:grpSpPr>
        <p:sp>
          <p:nvSpPr>
            <p:cNvPr id="5" name="Oval 4">
              <a:extLst>
                <a:ext uri="{FF2B5EF4-FFF2-40B4-BE49-F238E27FC236}">
                  <a16:creationId xmlns:a16="http://schemas.microsoft.com/office/drawing/2014/main" id="{F60F5253-66CF-4211-8EB6-43780A0B7C29}"/>
                </a:ext>
              </a:extLst>
            </p:cNvPr>
            <p:cNvSpPr/>
            <p:nvPr/>
          </p:nvSpPr>
          <p:spPr>
            <a:xfrm>
              <a:off x="2769704" y="1444488"/>
              <a:ext cx="874644" cy="755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h1</a:t>
              </a:r>
            </a:p>
          </p:txBody>
        </p:sp>
        <p:sp>
          <p:nvSpPr>
            <p:cNvPr id="6" name="Oval 5">
              <a:extLst>
                <a:ext uri="{FF2B5EF4-FFF2-40B4-BE49-F238E27FC236}">
                  <a16:creationId xmlns:a16="http://schemas.microsoft.com/office/drawing/2014/main" id="{A60FACC6-E62B-4A5E-8F61-A13C74BAA095}"/>
                </a:ext>
              </a:extLst>
            </p:cNvPr>
            <p:cNvSpPr/>
            <p:nvPr/>
          </p:nvSpPr>
          <p:spPr>
            <a:xfrm>
              <a:off x="2769704" y="2809462"/>
              <a:ext cx="874644" cy="755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h2</a:t>
              </a:r>
            </a:p>
          </p:txBody>
        </p:sp>
        <p:sp>
          <p:nvSpPr>
            <p:cNvPr id="7" name="Oval 6">
              <a:extLst>
                <a:ext uri="{FF2B5EF4-FFF2-40B4-BE49-F238E27FC236}">
                  <a16:creationId xmlns:a16="http://schemas.microsoft.com/office/drawing/2014/main" id="{D2BA81D9-55DE-42AD-BB6D-9F5197B5633B}"/>
                </a:ext>
              </a:extLst>
            </p:cNvPr>
            <p:cNvSpPr/>
            <p:nvPr/>
          </p:nvSpPr>
          <p:spPr>
            <a:xfrm>
              <a:off x="4399722" y="2199862"/>
              <a:ext cx="874644" cy="755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bg1"/>
                  </a:solidFill>
                  <a:latin typeface="arial" panose="020B0604020202020204" pitchFamily="34" charset="0"/>
                </a:rPr>
                <a:t>σ</a:t>
              </a:r>
            </a:p>
          </p:txBody>
        </p:sp>
        <p:cxnSp>
          <p:nvCxnSpPr>
            <p:cNvPr id="8" name="Straight Arrow Connector 7">
              <a:extLst>
                <a:ext uri="{FF2B5EF4-FFF2-40B4-BE49-F238E27FC236}">
                  <a16:creationId xmlns:a16="http://schemas.microsoft.com/office/drawing/2014/main" id="{C73D9DFE-9E0E-43F6-9DE1-F1F86760F8F7}"/>
                </a:ext>
              </a:extLst>
            </p:cNvPr>
            <p:cNvCxnSpPr>
              <a:cxnSpLocks/>
            </p:cNvCxnSpPr>
            <p:nvPr/>
          </p:nvCxnSpPr>
          <p:spPr>
            <a:xfrm>
              <a:off x="1775792" y="1828800"/>
              <a:ext cx="993912" cy="1351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1048E2-641F-4C88-914F-467C6E967071}"/>
                </a:ext>
              </a:extLst>
            </p:cNvPr>
            <p:cNvCxnSpPr>
              <a:cxnSpLocks/>
            </p:cNvCxnSpPr>
            <p:nvPr/>
          </p:nvCxnSpPr>
          <p:spPr>
            <a:xfrm flipV="1">
              <a:off x="1775792" y="1822175"/>
              <a:ext cx="993912" cy="66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7E5504-AC4A-47F8-8657-EDCA40A0F205}"/>
                </a:ext>
              </a:extLst>
            </p:cNvPr>
            <p:cNvSpPr txBox="1"/>
            <p:nvPr/>
          </p:nvSpPr>
          <p:spPr>
            <a:xfrm>
              <a:off x="1298713" y="1616765"/>
              <a:ext cx="477079" cy="369332"/>
            </a:xfrm>
            <a:prstGeom prst="rect">
              <a:avLst/>
            </a:prstGeom>
            <a:noFill/>
          </p:spPr>
          <p:txBody>
            <a:bodyPr wrap="square" rtlCol="0">
              <a:spAutoFit/>
            </a:bodyPr>
            <a:lstStyle/>
            <a:p>
              <a:r>
                <a:rPr lang="en-IN" dirty="0">
                  <a:latin typeface="Gill Sans MT" panose="020B0502020104020203" pitchFamily="34" charset="0"/>
                </a:rPr>
                <a:t>X1</a:t>
              </a:r>
            </a:p>
          </p:txBody>
        </p:sp>
        <p:cxnSp>
          <p:nvCxnSpPr>
            <p:cNvPr id="11" name="Straight Arrow Connector 10">
              <a:extLst>
                <a:ext uri="{FF2B5EF4-FFF2-40B4-BE49-F238E27FC236}">
                  <a16:creationId xmlns:a16="http://schemas.microsoft.com/office/drawing/2014/main" id="{72DCC039-E5B6-479D-B418-667D172452FB}"/>
                </a:ext>
              </a:extLst>
            </p:cNvPr>
            <p:cNvCxnSpPr>
              <a:cxnSpLocks/>
              <a:endCxn id="6" idx="2"/>
            </p:cNvCxnSpPr>
            <p:nvPr/>
          </p:nvCxnSpPr>
          <p:spPr>
            <a:xfrm>
              <a:off x="1775792" y="3187149"/>
              <a:ext cx="9939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2AF1A3-629A-4D07-B5BE-ED28849C6295}"/>
                </a:ext>
              </a:extLst>
            </p:cNvPr>
            <p:cNvCxnSpPr>
              <a:cxnSpLocks/>
            </p:cNvCxnSpPr>
            <p:nvPr/>
          </p:nvCxnSpPr>
          <p:spPr>
            <a:xfrm flipV="1">
              <a:off x="1775792" y="1835427"/>
              <a:ext cx="993912" cy="13517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6238C2-6D79-4907-AA84-7935AF939345}"/>
                </a:ext>
              </a:extLst>
            </p:cNvPr>
            <p:cNvSpPr txBox="1"/>
            <p:nvPr/>
          </p:nvSpPr>
          <p:spPr>
            <a:xfrm>
              <a:off x="1298712" y="3009110"/>
              <a:ext cx="477079" cy="369332"/>
            </a:xfrm>
            <a:prstGeom prst="rect">
              <a:avLst/>
            </a:prstGeom>
            <a:noFill/>
          </p:spPr>
          <p:txBody>
            <a:bodyPr wrap="square" rtlCol="0">
              <a:spAutoFit/>
            </a:bodyPr>
            <a:lstStyle/>
            <a:p>
              <a:r>
                <a:rPr lang="en-IN" dirty="0">
                  <a:latin typeface="Gill Sans MT" panose="020B0502020104020203" pitchFamily="34" charset="0"/>
                </a:rPr>
                <a:t>X2</a:t>
              </a:r>
            </a:p>
          </p:txBody>
        </p:sp>
        <p:cxnSp>
          <p:nvCxnSpPr>
            <p:cNvPr id="14" name="Straight Arrow Connector 13">
              <a:extLst>
                <a:ext uri="{FF2B5EF4-FFF2-40B4-BE49-F238E27FC236}">
                  <a16:creationId xmlns:a16="http://schemas.microsoft.com/office/drawing/2014/main" id="{B95A48B9-909B-4E64-AF88-33D11E003AFC}"/>
                </a:ext>
              </a:extLst>
            </p:cNvPr>
            <p:cNvCxnSpPr>
              <a:stCxn id="5" idx="6"/>
              <a:endCxn id="7" idx="2"/>
            </p:cNvCxnSpPr>
            <p:nvPr/>
          </p:nvCxnSpPr>
          <p:spPr>
            <a:xfrm>
              <a:off x="3644348" y="1822175"/>
              <a:ext cx="755374" cy="75537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2ACB21FE-737F-49F3-8D1E-2C8D4E28F1C4}"/>
                </a:ext>
              </a:extLst>
            </p:cNvPr>
            <p:cNvCxnSpPr>
              <a:cxnSpLocks/>
              <a:endCxn id="7" idx="2"/>
            </p:cNvCxnSpPr>
            <p:nvPr/>
          </p:nvCxnSpPr>
          <p:spPr>
            <a:xfrm flipV="1">
              <a:off x="3644348" y="2577549"/>
              <a:ext cx="755374" cy="60960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03E0D995-5D5E-485D-8E34-98F8A2D514C9}"/>
                </a:ext>
              </a:extLst>
            </p:cNvPr>
            <p:cNvSpPr txBox="1"/>
            <p:nvPr/>
          </p:nvSpPr>
          <p:spPr>
            <a:xfrm>
              <a:off x="2014330" y="1524335"/>
              <a:ext cx="516835" cy="307777"/>
            </a:xfrm>
            <a:prstGeom prst="rect">
              <a:avLst/>
            </a:prstGeom>
            <a:noFill/>
          </p:spPr>
          <p:txBody>
            <a:bodyPr wrap="square" rtlCol="0">
              <a:spAutoFit/>
            </a:bodyPr>
            <a:lstStyle/>
            <a:p>
              <a:r>
                <a:rPr lang="en-IN" sz="1400" dirty="0">
                  <a:latin typeface="Gill Sans MT" panose="020B0502020104020203" pitchFamily="34" charset="0"/>
                </a:rPr>
                <a:t>W1</a:t>
              </a:r>
            </a:p>
          </p:txBody>
        </p:sp>
        <p:sp>
          <p:nvSpPr>
            <p:cNvPr id="17" name="TextBox 16">
              <a:extLst>
                <a:ext uri="{FF2B5EF4-FFF2-40B4-BE49-F238E27FC236}">
                  <a16:creationId xmlns:a16="http://schemas.microsoft.com/office/drawing/2014/main" id="{119A1CAE-B8D4-4A82-8735-1FC65B688B8F}"/>
                </a:ext>
              </a:extLst>
            </p:cNvPr>
            <p:cNvSpPr txBox="1"/>
            <p:nvPr/>
          </p:nvSpPr>
          <p:spPr>
            <a:xfrm>
              <a:off x="1842051" y="2584847"/>
              <a:ext cx="477079" cy="307777"/>
            </a:xfrm>
            <a:prstGeom prst="rect">
              <a:avLst/>
            </a:prstGeom>
            <a:noFill/>
          </p:spPr>
          <p:txBody>
            <a:bodyPr wrap="square" rtlCol="0">
              <a:spAutoFit/>
            </a:bodyPr>
            <a:lstStyle/>
            <a:p>
              <a:r>
                <a:rPr lang="en-IN" sz="1400" dirty="0">
                  <a:latin typeface="Gill Sans MT" panose="020B0502020104020203" pitchFamily="34" charset="0"/>
                </a:rPr>
                <a:t>W3</a:t>
              </a:r>
            </a:p>
          </p:txBody>
        </p:sp>
        <p:sp>
          <p:nvSpPr>
            <p:cNvPr id="18" name="TextBox 17">
              <a:extLst>
                <a:ext uri="{FF2B5EF4-FFF2-40B4-BE49-F238E27FC236}">
                  <a16:creationId xmlns:a16="http://schemas.microsoft.com/office/drawing/2014/main" id="{E6533C57-9CBB-43D3-9B25-9E686726796D}"/>
                </a:ext>
              </a:extLst>
            </p:cNvPr>
            <p:cNvSpPr txBox="1"/>
            <p:nvPr/>
          </p:nvSpPr>
          <p:spPr>
            <a:xfrm>
              <a:off x="1815546" y="1973371"/>
              <a:ext cx="477079" cy="307777"/>
            </a:xfrm>
            <a:prstGeom prst="rect">
              <a:avLst/>
            </a:prstGeom>
            <a:noFill/>
          </p:spPr>
          <p:txBody>
            <a:bodyPr wrap="square" rtlCol="0">
              <a:spAutoFit/>
            </a:bodyPr>
            <a:lstStyle/>
            <a:p>
              <a:r>
                <a:rPr lang="en-IN" sz="1400" dirty="0">
                  <a:latin typeface="Gill Sans MT" panose="020B0502020104020203" pitchFamily="34" charset="0"/>
                </a:rPr>
                <a:t>W2</a:t>
              </a:r>
            </a:p>
          </p:txBody>
        </p:sp>
        <p:sp>
          <p:nvSpPr>
            <p:cNvPr id="19" name="TextBox 18">
              <a:extLst>
                <a:ext uri="{FF2B5EF4-FFF2-40B4-BE49-F238E27FC236}">
                  <a16:creationId xmlns:a16="http://schemas.microsoft.com/office/drawing/2014/main" id="{E625E98F-6649-4A9C-860F-B787B6410484}"/>
                </a:ext>
              </a:extLst>
            </p:cNvPr>
            <p:cNvSpPr txBox="1"/>
            <p:nvPr/>
          </p:nvSpPr>
          <p:spPr>
            <a:xfrm>
              <a:off x="2001077" y="2879372"/>
              <a:ext cx="477079" cy="307777"/>
            </a:xfrm>
            <a:prstGeom prst="rect">
              <a:avLst/>
            </a:prstGeom>
            <a:noFill/>
          </p:spPr>
          <p:txBody>
            <a:bodyPr wrap="square" rtlCol="0">
              <a:spAutoFit/>
            </a:bodyPr>
            <a:lstStyle/>
            <a:p>
              <a:r>
                <a:rPr lang="en-IN" sz="1400" dirty="0">
                  <a:latin typeface="Gill Sans MT" panose="020B0502020104020203" pitchFamily="34" charset="0"/>
                </a:rPr>
                <a:t>W4</a:t>
              </a:r>
            </a:p>
          </p:txBody>
        </p:sp>
        <p:sp>
          <p:nvSpPr>
            <p:cNvPr id="20" name="TextBox 19">
              <a:extLst>
                <a:ext uri="{FF2B5EF4-FFF2-40B4-BE49-F238E27FC236}">
                  <a16:creationId xmlns:a16="http://schemas.microsoft.com/office/drawing/2014/main" id="{300A81A6-4611-49A0-BB18-6862437605A2}"/>
                </a:ext>
              </a:extLst>
            </p:cNvPr>
            <p:cNvSpPr txBox="1"/>
            <p:nvPr/>
          </p:nvSpPr>
          <p:spPr>
            <a:xfrm>
              <a:off x="3077817" y="1089791"/>
              <a:ext cx="516835" cy="369332"/>
            </a:xfrm>
            <a:prstGeom prst="rect">
              <a:avLst/>
            </a:prstGeom>
            <a:noFill/>
          </p:spPr>
          <p:txBody>
            <a:bodyPr wrap="square" rtlCol="0">
              <a:spAutoFit/>
            </a:bodyPr>
            <a:lstStyle/>
            <a:p>
              <a:r>
                <a:rPr lang="en-IN" dirty="0">
                  <a:latin typeface="Gill Sans MT" panose="020B0502020104020203" pitchFamily="34" charset="0"/>
                </a:rPr>
                <a:t>b1</a:t>
              </a:r>
            </a:p>
          </p:txBody>
        </p:sp>
        <p:sp>
          <p:nvSpPr>
            <p:cNvPr id="21" name="TextBox 20">
              <a:extLst>
                <a:ext uri="{FF2B5EF4-FFF2-40B4-BE49-F238E27FC236}">
                  <a16:creationId xmlns:a16="http://schemas.microsoft.com/office/drawing/2014/main" id="{A1A8D737-FBC5-4695-B8CF-6CE34E4E170F}"/>
                </a:ext>
              </a:extLst>
            </p:cNvPr>
            <p:cNvSpPr txBox="1"/>
            <p:nvPr/>
          </p:nvSpPr>
          <p:spPr>
            <a:xfrm>
              <a:off x="3077816" y="3564836"/>
              <a:ext cx="516835" cy="369332"/>
            </a:xfrm>
            <a:prstGeom prst="rect">
              <a:avLst/>
            </a:prstGeom>
            <a:noFill/>
          </p:spPr>
          <p:txBody>
            <a:bodyPr wrap="square" rtlCol="0">
              <a:spAutoFit/>
            </a:bodyPr>
            <a:lstStyle/>
            <a:p>
              <a:r>
                <a:rPr lang="en-IN" dirty="0">
                  <a:latin typeface="Gill Sans MT" panose="020B0502020104020203" pitchFamily="34" charset="0"/>
                </a:rPr>
                <a:t>b2</a:t>
              </a:r>
            </a:p>
          </p:txBody>
        </p:sp>
        <p:sp>
          <p:nvSpPr>
            <p:cNvPr id="22" name="TextBox 21">
              <a:extLst>
                <a:ext uri="{FF2B5EF4-FFF2-40B4-BE49-F238E27FC236}">
                  <a16:creationId xmlns:a16="http://schemas.microsoft.com/office/drawing/2014/main" id="{3D73A684-E1C1-4988-9844-A7FF3ECD2CF6}"/>
                </a:ext>
              </a:extLst>
            </p:cNvPr>
            <p:cNvSpPr txBox="1"/>
            <p:nvPr/>
          </p:nvSpPr>
          <p:spPr>
            <a:xfrm>
              <a:off x="3882887" y="1892085"/>
              <a:ext cx="477079" cy="307777"/>
            </a:xfrm>
            <a:prstGeom prst="rect">
              <a:avLst/>
            </a:prstGeom>
            <a:noFill/>
          </p:spPr>
          <p:txBody>
            <a:bodyPr wrap="square" rtlCol="0">
              <a:spAutoFit/>
            </a:bodyPr>
            <a:lstStyle/>
            <a:p>
              <a:r>
                <a:rPr lang="en-IN" sz="1400" dirty="0">
                  <a:latin typeface="Gill Sans MT" panose="020B0502020104020203" pitchFamily="34" charset="0"/>
                </a:rPr>
                <a:t>W5</a:t>
              </a:r>
            </a:p>
          </p:txBody>
        </p:sp>
        <p:sp>
          <p:nvSpPr>
            <p:cNvPr id="23" name="TextBox 22">
              <a:extLst>
                <a:ext uri="{FF2B5EF4-FFF2-40B4-BE49-F238E27FC236}">
                  <a16:creationId xmlns:a16="http://schemas.microsoft.com/office/drawing/2014/main" id="{15A07205-DD51-4DE9-ACBE-BA3C6A034C7A}"/>
                </a:ext>
              </a:extLst>
            </p:cNvPr>
            <p:cNvSpPr txBox="1"/>
            <p:nvPr/>
          </p:nvSpPr>
          <p:spPr>
            <a:xfrm>
              <a:off x="3882887" y="2885999"/>
              <a:ext cx="477079" cy="307777"/>
            </a:xfrm>
            <a:prstGeom prst="rect">
              <a:avLst/>
            </a:prstGeom>
            <a:noFill/>
          </p:spPr>
          <p:txBody>
            <a:bodyPr wrap="square" rtlCol="0">
              <a:spAutoFit/>
            </a:bodyPr>
            <a:lstStyle/>
            <a:p>
              <a:r>
                <a:rPr lang="en-IN" sz="1400" dirty="0">
                  <a:latin typeface="Gill Sans MT" panose="020B0502020104020203" pitchFamily="34" charset="0"/>
                </a:rPr>
                <a:t>W6</a:t>
              </a:r>
            </a:p>
          </p:txBody>
        </p:sp>
        <p:cxnSp>
          <p:nvCxnSpPr>
            <p:cNvPr id="24" name="Straight Arrow Connector 23">
              <a:extLst>
                <a:ext uri="{FF2B5EF4-FFF2-40B4-BE49-F238E27FC236}">
                  <a16:creationId xmlns:a16="http://schemas.microsoft.com/office/drawing/2014/main" id="{43E36DC6-B791-4483-961B-97E8AD2DA374}"/>
                </a:ext>
              </a:extLst>
            </p:cNvPr>
            <p:cNvCxnSpPr>
              <a:stCxn id="7" idx="6"/>
            </p:cNvCxnSpPr>
            <p:nvPr/>
          </p:nvCxnSpPr>
          <p:spPr>
            <a:xfrm>
              <a:off x="5274366" y="2577549"/>
              <a:ext cx="1722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F0E167-A754-429F-87E7-664FD28F6A44}"/>
                </a:ext>
              </a:extLst>
            </p:cNvPr>
            <p:cNvSpPr txBox="1"/>
            <p:nvPr/>
          </p:nvSpPr>
          <p:spPr>
            <a:xfrm>
              <a:off x="5446644" y="2400181"/>
              <a:ext cx="477079" cy="369332"/>
            </a:xfrm>
            <a:prstGeom prst="rect">
              <a:avLst/>
            </a:prstGeom>
            <a:noFill/>
          </p:spPr>
          <p:txBody>
            <a:bodyPr wrap="square" rtlCol="0">
              <a:spAutoFit/>
            </a:bodyPr>
            <a:lstStyle/>
            <a:p>
              <a:r>
                <a:rPr lang="en-IN" dirty="0">
                  <a:latin typeface="Gill Sans MT" panose="020B0502020104020203" pitchFamily="34" charset="0"/>
                </a:rPr>
                <a:t>Y</a:t>
              </a:r>
            </a:p>
          </p:txBody>
        </p:sp>
        <p:sp>
          <p:nvSpPr>
            <p:cNvPr id="26" name="TextBox 25">
              <a:extLst>
                <a:ext uri="{FF2B5EF4-FFF2-40B4-BE49-F238E27FC236}">
                  <a16:creationId xmlns:a16="http://schemas.microsoft.com/office/drawing/2014/main" id="{8B7D0F13-7138-4329-AF27-BBA2B135796C}"/>
                </a:ext>
              </a:extLst>
            </p:cNvPr>
            <p:cNvSpPr txBox="1"/>
            <p:nvPr/>
          </p:nvSpPr>
          <p:spPr>
            <a:xfrm>
              <a:off x="4598505" y="1835427"/>
              <a:ext cx="516835" cy="369332"/>
            </a:xfrm>
            <a:prstGeom prst="rect">
              <a:avLst/>
            </a:prstGeom>
            <a:noFill/>
          </p:spPr>
          <p:txBody>
            <a:bodyPr wrap="square" rtlCol="0">
              <a:spAutoFit/>
            </a:bodyPr>
            <a:lstStyle/>
            <a:p>
              <a:r>
                <a:rPr lang="en-IN" dirty="0">
                  <a:latin typeface="Gill Sans MT" panose="020B0502020104020203" pitchFamily="34" charset="0"/>
                </a:rPr>
                <a:t>b3</a:t>
              </a:r>
            </a:p>
          </p:txBody>
        </p:sp>
      </p:grpSp>
      <p:sp>
        <p:nvSpPr>
          <p:cNvPr id="27" name="TextBox 26">
            <a:extLst>
              <a:ext uri="{FF2B5EF4-FFF2-40B4-BE49-F238E27FC236}">
                <a16:creationId xmlns:a16="http://schemas.microsoft.com/office/drawing/2014/main" id="{79FBAB52-7BCC-450A-ABC8-063A957199E0}"/>
              </a:ext>
            </a:extLst>
          </p:cNvPr>
          <p:cNvSpPr txBox="1"/>
          <p:nvPr/>
        </p:nvSpPr>
        <p:spPr>
          <a:xfrm>
            <a:off x="591521" y="4501175"/>
            <a:ext cx="4135645" cy="1785104"/>
          </a:xfrm>
          <a:prstGeom prst="rect">
            <a:avLst/>
          </a:prstGeom>
          <a:noFill/>
        </p:spPr>
        <p:txBody>
          <a:bodyPr wrap="square" rtlCol="0">
            <a:spAutoFit/>
          </a:bodyPr>
          <a:lstStyle/>
          <a:p>
            <a:r>
              <a:rPr lang="en-IN" sz="2200" dirty="0"/>
              <a:t>(X1, X2) = {(0,0),(1,1),(0,1),(1,0)}</a:t>
            </a:r>
          </a:p>
          <a:p>
            <a:r>
              <a:rPr lang="en-IN" sz="2200" dirty="0"/>
              <a:t>Y = {0,0,1,1}</a:t>
            </a:r>
          </a:p>
          <a:p>
            <a:r>
              <a:rPr lang="en-IN" sz="2200" dirty="0"/>
              <a:t>W1 = 20, W2 = -20, W3 = 20, </a:t>
            </a:r>
          </a:p>
          <a:p>
            <a:r>
              <a:rPr lang="en-IN" sz="2200" dirty="0"/>
              <a:t>W4 = -20, W5 = 20, W6 = 20</a:t>
            </a:r>
          </a:p>
          <a:p>
            <a:r>
              <a:rPr lang="en-IN" sz="2200" dirty="0"/>
              <a:t>b1 = -10, b2 = 30, b3 = -30</a:t>
            </a:r>
          </a:p>
        </p:txBody>
      </p:sp>
      <p:grpSp>
        <p:nvGrpSpPr>
          <p:cNvPr id="28" name="Group 27">
            <a:extLst>
              <a:ext uri="{FF2B5EF4-FFF2-40B4-BE49-F238E27FC236}">
                <a16:creationId xmlns:a16="http://schemas.microsoft.com/office/drawing/2014/main" id="{FD1BD18C-6347-41B6-B437-BBED4E9FD91A}"/>
              </a:ext>
            </a:extLst>
          </p:cNvPr>
          <p:cNvGrpSpPr/>
          <p:nvPr/>
        </p:nvGrpSpPr>
        <p:grpSpPr>
          <a:xfrm>
            <a:off x="5393429" y="1714760"/>
            <a:ext cx="3211300" cy="1860876"/>
            <a:chOff x="5830547" y="548923"/>
            <a:chExt cx="3211300" cy="1860876"/>
          </a:xfrm>
        </p:grpSpPr>
        <p:pic>
          <p:nvPicPr>
            <p:cNvPr id="29" name="Picture 28">
              <a:extLst>
                <a:ext uri="{FF2B5EF4-FFF2-40B4-BE49-F238E27FC236}">
                  <a16:creationId xmlns:a16="http://schemas.microsoft.com/office/drawing/2014/main" id="{B64BFC8E-D065-449A-A72B-1CE593DE93D6}"/>
                </a:ext>
              </a:extLst>
            </p:cNvPr>
            <p:cNvPicPr>
              <a:picLocks noChangeAspect="1"/>
            </p:cNvPicPr>
            <p:nvPr/>
          </p:nvPicPr>
          <p:blipFill>
            <a:blip r:embed="rId2"/>
            <a:stretch>
              <a:fillRect/>
            </a:stretch>
          </p:blipFill>
          <p:spPr>
            <a:xfrm>
              <a:off x="5830547" y="703310"/>
              <a:ext cx="3211300" cy="1706489"/>
            </a:xfrm>
            <a:prstGeom prst="rect">
              <a:avLst/>
            </a:prstGeom>
          </p:spPr>
        </p:pic>
        <p:pic>
          <p:nvPicPr>
            <p:cNvPr id="30" name="Picture 29">
              <a:extLst>
                <a:ext uri="{FF2B5EF4-FFF2-40B4-BE49-F238E27FC236}">
                  <a16:creationId xmlns:a16="http://schemas.microsoft.com/office/drawing/2014/main" id="{4059F773-BA39-46B7-AE7F-51FFE36901FB}"/>
                </a:ext>
              </a:extLst>
            </p:cNvPr>
            <p:cNvPicPr>
              <a:picLocks noChangeAspect="1"/>
            </p:cNvPicPr>
            <p:nvPr/>
          </p:nvPicPr>
          <p:blipFill>
            <a:blip r:embed="rId3"/>
            <a:stretch>
              <a:fillRect/>
            </a:stretch>
          </p:blipFill>
          <p:spPr>
            <a:xfrm>
              <a:off x="5950226" y="548923"/>
              <a:ext cx="1857375" cy="238125"/>
            </a:xfrm>
            <a:prstGeom prst="rect">
              <a:avLst/>
            </a:prstGeom>
          </p:spPr>
        </p:pic>
      </p:grpSp>
      <p:grpSp>
        <p:nvGrpSpPr>
          <p:cNvPr id="31" name="Group 30">
            <a:extLst>
              <a:ext uri="{FF2B5EF4-FFF2-40B4-BE49-F238E27FC236}">
                <a16:creationId xmlns:a16="http://schemas.microsoft.com/office/drawing/2014/main" id="{3FE295CE-7FCE-4E32-A853-9499C6DA9934}"/>
              </a:ext>
            </a:extLst>
          </p:cNvPr>
          <p:cNvGrpSpPr/>
          <p:nvPr/>
        </p:nvGrpSpPr>
        <p:grpSpPr>
          <a:xfrm>
            <a:off x="5393429" y="4282923"/>
            <a:ext cx="3091621" cy="1729882"/>
            <a:chOff x="5950226" y="2647380"/>
            <a:chExt cx="3091621" cy="1729882"/>
          </a:xfrm>
        </p:grpSpPr>
        <p:pic>
          <p:nvPicPr>
            <p:cNvPr id="32" name="Picture 31">
              <a:extLst>
                <a:ext uri="{FF2B5EF4-FFF2-40B4-BE49-F238E27FC236}">
                  <a16:creationId xmlns:a16="http://schemas.microsoft.com/office/drawing/2014/main" id="{5557C2DA-15BC-4636-8C38-420CC874E965}"/>
                </a:ext>
              </a:extLst>
            </p:cNvPr>
            <p:cNvPicPr>
              <a:picLocks noChangeAspect="1"/>
            </p:cNvPicPr>
            <p:nvPr/>
          </p:nvPicPr>
          <p:blipFill>
            <a:blip r:embed="rId4"/>
            <a:stretch>
              <a:fillRect/>
            </a:stretch>
          </p:blipFill>
          <p:spPr>
            <a:xfrm>
              <a:off x="5950226" y="2766136"/>
              <a:ext cx="3091621" cy="1611126"/>
            </a:xfrm>
            <a:prstGeom prst="rect">
              <a:avLst/>
            </a:prstGeom>
          </p:spPr>
        </p:pic>
        <p:pic>
          <p:nvPicPr>
            <p:cNvPr id="33" name="Picture 32">
              <a:extLst>
                <a:ext uri="{FF2B5EF4-FFF2-40B4-BE49-F238E27FC236}">
                  <a16:creationId xmlns:a16="http://schemas.microsoft.com/office/drawing/2014/main" id="{59D66601-E255-40E9-A555-B443E4AC16FF}"/>
                </a:ext>
              </a:extLst>
            </p:cNvPr>
            <p:cNvPicPr>
              <a:picLocks noChangeAspect="1"/>
            </p:cNvPicPr>
            <p:nvPr/>
          </p:nvPicPr>
          <p:blipFill>
            <a:blip r:embed="rId5"/>
            <a:stretch>
              <a:fillRect/>
            </a:stretch>
          </p:blipFill>
          <p:spPr>
            <a:xfrm>
              <a:off x="6056244" y="2647380"/>
              <a:ext cx="1838325" cy="266700"/>
            </a:xfrm>
            <a:prstGeom prst="rect">
              <a:avLst/>
            </a:prstGeom>
          </p:spPr>
        </p:pic>
      </p:grpSp>
      <p:grpSp>
        <p:nvGrpSpPr>
          <p:cNvPr id="34" name="Group 33">
            <a:extLst>
              <a:ext uri="{FF2B5EF4-FFF2-40B4-BE49-F238E27FC236}">
                <a16:creationId xmlns:a16="http://schemas.microsoft.com/office/drawing/2014/main" id="{C13AE2E9-ECEC-4182-8B5C-F581C65219DA}"/>
              </a:ext>
            </a:extLst>
          </p:cNvPr>
          <p:cNvGrpSpPr/>
          <p:nvPr/>
        </p:nvGrpSpPr>
        <p:grpSpPr>
          <a:xfrm>
            <a:off x="8846031" y="2987145"/>
            <a:ext cx="2945847" cy="1819612"/>
            <a:chOff x="6096000" y="4431018"/>
            <a:chExt cx="2945847" cy="1819612"/>
          </a:xfrm>
        </p:grpSpPr>
        <p:pic>
          <p:nvPicPr>
            <p:cNvPr id="35" name="Picture 34">
              <a:extLst>
                <a:ext uri="{FF2B5EF4-FFF2-40B4-BE49-F238E27FC236}">
                  <a16:creationId xmlns:a16="http://schemas.microsoft.com/office/drawing/2014/main" id="{C2CE207E-4D78-4D96-8613-C92C3CA82120}"/>
                </a:ext>
              </a:extLst>
            </p:cNvPr>
            <p:cNvPicPr>
              <a:picLocks noChangeAspect="1"/>
            </p:cNvPicPr>
            <p:nvPr/>
          </p:nvPicPr>
          <p:blipFill>
            <a:blip r:embed="rId6"/>
            <a:stretch>
              <a:fillRect/>
            </a:stretch>
          </p:blipFill>
          <p:spPr>
            <a:xfrm>
              <a:off x="6096000" y="4584292"/>
              <a:ext cx="2945847" cy="1666338"/>
            </a:xfrm>
            <a:prstGeom prst="rect">
              <a:avLst/>
            </a:prstGeom>
          </p:spPr>
        </p:pic>
        <p:pic>
          <p:nvPicPr>
            <p:cNvPr id="36" name="Picture 35">
              <a:extLst>
                <a:ext uri="{FF2B5EF4-FFF2-40B4-BE49-F238E27FC236}">
                  <a16:creationId xmlns:a16="http://schemas.microsoft.com/office/drawing/2014/main" id="{A9616D0F-F68D-4D1A-B32A-519A6DC18D16}"/>
                </a:ext>
              </a:extLst>
            </p:cNvPr>
            <p:cNvPicPr>
              <a:picLocks noChangeAspect="1"/>
            </p:cNvPicPr>
            <p:nvPr/>
          </p:nvPicPr>
          <p:blipFill rotWithShape="1">
            <a:blip r:embed="rId7"/>
            <a:srcRect t="1" b="20582"/>
            <a:stretch/>
          </p:blipFill>
          <p:spPr>
            <a:xfrm>
              <a:off x="6096000" y="4431018"/>
              <a:ext cx="1857375" cy="302581"/>
            </a:xfrm>
            <a:prstGeom prst="rect">
              <a:avLst/>
            </a:prstGeom>
          </p:spPr>
        </p:pic>
      </p:grpSp>
    </p:spTree>
    <p:extLst>
      <p:ext uri="{BB962C8B-B14F-4D97-AF65-F5344CB8AC3E}">
        <p14:creationId xmlns:p14="http://schemas.microsoft.com/office/powerpoint/2010/main" val="14985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XOR Problem</a:t>
            </a:r>
          </a:p>
        </p:txBody>
      </p:sp>
      <p:pic>
        <p:nvPicPr>
          <p:cNvPr id="4" name="Content Placeholder 3"/>
          <p:cNvPicPr>
            <a:picLocks noGrp="1" noChangeAspect="1"/>
          </p:cNvPicPr>
          <p:nvPr>
            <p:ph sz="half" idx="1"/>
          </p:nvPr>
        </p:nvPicPr>
        <p:blipFill>
          <a:blip r:embed="rId2"/>
          <a:stretch>
            <a:fillRect/>
          </a:stretch>
        </p:blipFill>
        <p:spPr>
          <a:xfrm>
            <a:off x="1841679" y="2097511"/>
            <a:ext cx="8641724" cy="4054377"/>
          </a:xfrm>
          <a:prstGeom prst="rect">
            <a:avLst/>
          </a:prstGeom>
        </p:spPr>
      </p:pic>
    </p:spTree>
    <p:extLst>
      <p:ext uri="{BB962C8B-B14F-4D97-AF65-F5344CB8AC3E}">
        <p14:creationId xmlns:p14="http://schemas.microsoft.com/office/powerpoint/2010/main" val="1661024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Can you apply Perceptron Learning Rule for MLP…?</a:t>
            </a:r>
          </a:p>
        </p:txBody>
      </p:sp>
      <p:pic>
        <p:nvPicPr>
          <p:cNvPr id="4" name="Picture 4" descr="man-choosing-yes or no button | Poetry &amp; Stories in bite size pieces.">
            <a:extLst>
              <a:ext uri="{FF2B5EF4-FFF2-40B4-BE49-F238E27FC236}">
                <a16:creationId xmlns:a16="http://schemas.microsoft.com/office/drawing/2014/main" id="{4E243F8F-3206-42CE-B6CA-196562DF7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3381"/>
            <a:ext cx="4379843" cy="3854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utt-Shaking' Houston Lawyer Escapes Sanctions, But No Longer ...">
            <a:extLst>
              <a:ext uri="{FF2B5EF4-FFF2-40B4-BE49-F238E27FC236}">
                <a16:creationId xmlns:a16="http://schemas.microsoft.com/office/drawing/2014/main" id="{DAC1F4D3-3D57-446D-BFEC-FD859F887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775" y="1801102"/>
            <a:ext cx="591502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7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 Propagation Learning Rule</a:t>
            </a:r>
          </a:p>
        </p:txBody>
      </p:sp>
      <p:pic>
        <p:nvPicPr>
          <p:cNvPr id="4" name="Picture 3">
            <a:extLst>
              <a:ext uri="{FF2B5EF4-FFF2-40B4-BE49-F238E27FC236}">
                <a16:creationId xmlns:a16="http://schemas.microsoft.com/office/drawing/2014/main" id="{DF42C552-677B-49ED-B96B-05E0143AB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5510" y="1886727"/>
            <a:ext cx="3059586" cy="4020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13">
            <a:extLst>
              <a:ext uri="{FF2B5EF4-FFF2-40B4-BE49-F238E27FC236}">
                <a16:creationId xmlns:a16="http://schemas.microsoft.com/office/drawing/2014/main" id="{97E549AD-4A11-4421-B059-76FA21F52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06" y="1739832"/>
            <a:ext cx="8198396" cy="431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142863"/>
      </p:ext>
    </p:extLst>
  </p:cSld>
  <p:clrMapOvr>
    <a:masterClrMapping/>
  </p:clrMapOvr>
</p:sld>
</file>

<file path=ppt/theme/theme1.xml><?xml version="1.0" encoding="utf-8"?>
<a:theme xmlns:a="http://schemas.openxmlformats.org/drawingml/2006/main" name="WelcomeDoc">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970C04F-E7AC-41AB-9C6D-1B1BB88BFF7F}">
  <ds:schemaRefs>
    <ds:schemaRef ds:uri="http://schemas.microsoft.com/office/2006/metadata/properties"/>
    <ds:schemaRef ds:uri="http://www.w3.org/2000/xmlns/"/>
    <ds:schemaRef ds:uri="4873beb7-5857-4685-be1f-d57550cc96cc"/>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0/xmlns/"/>
    <ds:schemaRef ds:uri="http://www.w3.org/2001/XMLSchema"/>
    <ds:schemaRef ds:uri="4873beb7-5857-4685-be1f-d57550cc96cc"/>
  </ds:schemaRefs>
</ds:datastoreItem>
</file>

<file path=customXml/itemProps3.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4859</TotalTime>
  <Words>6707</Words>
  <Application>Microsoft Office PowerPoint</Application>
  <PresentationFormat>Widescreen</PresentationFormat>
  <Paragraphs>806</Paragraphs>
  <Slides>205</Slides>
  <Notes>1</Notes>
  <HiddenSlides>0</HiddenSlides>
  <MMClips>0</MMClips>
  <ScaleCrop>false</ScaleCrop>
  <HeadingPairs>
    <vt:vector size="4" baseType="variant">
      <vt:variant>
        <vt:lpstr>Theme</vt:lpstr>
      </vt:variant>
      <vt:variant>
        <vt:i4>1</vt:i4>
      </vt:variant>
      <vt:variant>
        <vt:lpstr>Slide Titles</vt:lpstr>
      </vt:variant>
      <vt:variant>
        <vt:i4>205</vt:i4>
      </vt:variant>
    </vt:vector>
  </HeadingPairs>
  <TitlesOfParts>
    <vt:vector size="206" baseType="lpstr">
      <vt:lpstr>WelcomeDoc</vt:lpstr>
      <vt:lpstr>Intelligent Systems Design through Deep Learning </vt:lpstr>
      <vt:lpstr>Outline</vt:lpstr>
      <vt:lpstr>PowerPoint Presentation</vt:lpstr>
      <vt:lpstr>Intelligence…</vt:lpstr>
      <vt:lpstr>PowerPoint Presentation</vt:lpstr>
      <vt:lpstr>Artificial Intelligence…</vt:lpstr>
      <vt:lpstr>Fields of AI</vt:lpstr>
      <vt:lpstr>Fields of AI</vt:lpstr>
      <vt:lpstr>Fields of AI</vt:lpstr>
      <vt:lpstr>Fields of Applications…</vt:lpstr>
      <vt:lpstr>Techniques to achieve AI</vt:lpstr>
      <vt:lpstr>Rules and Logic Based Approach</vt:lpstr>
      <vt:lpstr>Working of Rules and Logic Based Systems</vt:lpstr>
      <vt:lpstr>Problems with Logic and Rules-Based Approach</vt:lpstr>
      <vt:lpstr>PowerPoint Presentation</vt:lpstr>
      <vt:lpstr>Definition…</vt:lpstr>
      <vt:lpstr>Learning Systems</vt:lpstr>
      <vt:lpstr>Machine Learning…</vt:lpstr>
      <vt:lpstr>PowerPoint Presentation</vt:lpstr>
      <vt:lpstr>Traditional Programming vs Machine Learning</vt:lpstr>
      <vt:lpstr>Why Machine Learning…?</vt:lpstr>
      <vt:lpstr>What is the life cycle of Machine Learning?</vt:lpstr>
      <vt:lpstr>Defining Project Objectives</vt:lpstr>
      <vt:lpstr>Gathering Data</vt:lpstr>
      <vt:lpstr>Exploratory Data Analysis (EDA) and Data Cleaning</vt:lpstr>
      <vt:lpstr>Choosing a Model</vt:lpstr>
      <vt:lpstr>Training</vt:lpstr>
      <vt:lpstr>Evaluation</vt:lpstr>
      <vt:lpstr>Hyperparameter Tuning</vt:lpstr>
      <vt:lpstr>Interpret and Communicate</vt:lpstr>
      <vt:lpstr> Deployment and Documentation</vt:lpstr>
      <vt:lpstr>Types of Machine Learning</vt:lpstr>
      <vt:lpstr>Supervised Learning</vt:lpstr>
      <vt:lpstr>Unsupervised Learning</vt:lpstr>
      <vt:lpstr>Reinforcement Learning</vt:lpstr>
      <vt:lpstr>Supervised vs Unsupervised vs Reinforcement</vt:lpstr>
      <vt:lpstr>Frequently Used ML Terminologies</vt:lpstr>
      <vt:lpstr>Machine Learning techniques</vt:lpstr>
      <vt:lpstr>Classification</vt:lpstr>
      <vt:lpstr>Regression</vt:lpstr>
      <vt:lpstr>Clustering</vt:lpstr>
      <vt:lpstr>Dimensionality Reduction</vt:lpstr>
      <vt:lpstr>Association Rule Mining</vt:lpstr>
      <vt:lpstr>Outlier Detection</vt:lpstr>
      <vt:lpstr>ML Algorithms based on Technique</vt:lpstr>
      <vt:lpstr>Deep Learning…</vt:lpstr>
      <vt:lpstr>Why Deep Learning…?</vt:lpstr>
      <vt:lpstr>Why Deep Learning…?</vt:lpstr>
      <vt:lpstr>Deep Learning vs. Machine Learning</vt:lpstr>
      <vt:lpstr>Amount of Data vs Performance in Deep Learning</vt:lpstr>
      <vt:lpstr>History of Deep Learning</vt:lpstr>
      <vt:lpstr>Applications: Image Analysis</vt:lpstr>
      <vt:lpstr>Applications: Video Analysis</vt:lpstr>
      <vt:lpstr>Applications: Text Analysis</vt:lpstr>
      <vt:lpstr>Applications: Medical Image Analysis</vt:lpstr>
      <vt:lpstr>Deep Learning Libraries</vt:lpstr>
      <vt:lpstr>Theano</vt:lpstr>
      <vt:lpstr>Theano - Features</vt:lpstr>
      <vt:lpstr>DeepLearning4J</vt:lpstr>
      <vt:lpstr>DeepLearning4J - Features</vt:lpstr>
      <vt:lpstr>Torch</vt:lpstr>
      <vt:lpstr>Torch - Features</vt:lpstr>
      <vt:lpstr>Caffe</vt:lpstr>
      <vt:lpstr>Caffe - Features</vt:lpstr>
      <vt:lpstr>Tensor Flow</vt:lpstr>
      <vt:lpstr>Tensor Flow - Features</vt:lpstr>
      <vt:lpstr>Metrics</vt:lpstr>
      <vt:lpstr>Confusion Matrix</vt:lpstr>
      <vt:lpstr>Human Information Processing System</vt:lpstr>
      <vt:lpstr>Human Information Processing System</vt:lpstr>
      <vt:lpstr>PowerPoint Presentation</vt:lpstr>
      <vt:lpstr>McCulloch and Pitts (MP) Neuron</vt:lpstr>
      <vt:lpstr>Realizing Boolean Logics using MP Neuron</vt:lpstr>
      <vt:lpstr>PowerPoint Presentation</vt:lpstr>
      <vt:lpstr>Conclusion</vt:lpstr>
      <vt:lpstr>Problems with MP Neuron…</vt:lpstr>
      <vt:lpstr>Perceptron</vt:lpstr>
      <vt:lpstr>Perceptron</vt:lpstr>
      <vt:lpstr>Biological vs Artificial Neurons</vt:lpstr>
      <vt:lpstr>AND, OR Logic with Perceptron</vt:lpstr>
      <vt:lpstr>Perceptron Learning Algorithm</vt:lpstr>
      <vt:lpstr>PowerPoint Presentation</vt:lpstr>
      <vt:lpstr>Intuition to Sigmoid Neuron</vt:lpstr>
      <vt:lpstr>Sigmoid Neuron</vt:lpstr>
      <vt:lpstr>Perceptron vs Sigmoid Neuron</vt:lpstr>
      <vt:lpstr>Perceptron vs Sigmoid Neuron</vt:lpstr>
      <vt:lpstr>Learning Algorithm for Sigmoid Neuron</vt:lpstr>
      <vt:lpstr>Learning Setup</vt:lpstr>
      <vt:lpstr>Gradient Descent for Learning Sigmoid Neuron Params</vt:lpstr>
      <vt:lpstr>Gradient Descent Algorithm</vt:lpstr>
      <vt:lpstr>Implementing Gradient Descent</vt:lpstr>
      <vt:lpstr>Perceptron / Sigmoid Neuron for XOR</vt:lpstr>
      <vt:lpstr>Perceptron - Failure</vt:lpstr>
      <vt:lpstr>Multi Layered Perceptron - MLP</vt:lpstr>
      <vt:lpstr>Structure of MLP</vt:lpstr>
      <vt:lpstr>Learning XOR Problem</vt:lpstr>
      <vt:lpstr>Learning XOR Problem</vt:lpstr>
      <vt:lpstr>Can you apply Perceptron Learning Rule for MLP…?</vt:lpstr>
      <vt:lpstr>Back Propagation Learning Rule</vt:lpstr>
      <vt:lpstr>Training Process in NN</vt:lpstr>
      <vt:lpstr>Gradient Descent – Optimization</vt:lpstr>
      <vt:lpstr>Gradient Descent – Optimization</vt:lpstr>
      <vt:lpstr>Error Surface</vt:lpstr>
      <vt:lpstr>Optimizers</vt:lpstr>
      <vt:lpstr>Back Propagation</vt:lpstr>
      <vt:lpstr>Forward Propagation</vt:lpstr>
      <vt:lpstr>Forward Pass - Example</vt:lpstr>
      <vt:lpstr>Error Calculation</vt:lpstr>
      <vt:lpstr>Error Calculation</vt:lpstr>
      <vt:lpstr>Backword Pass – Update W6</vt:lpstr>
      <vt:lpstr>Backword Pass – Update W1</vt:lpstr>
      <vt:lpstr>Weight Update through Error propagation</vt:lpstr>
      <vt:lpstr>Backward Pass - Example</vt:lpstr>
      <vt:lpstr>Back Propagation Algorithm</vt:lpstr>
      <vt:lpstr>Animation</vt:lpstr>
      <vt:lpstr>Loss Functions</vt:lpstr>
      <vt:lpstr>Activation Functions</vt:lpstr>
      <vt:lpstr>Activation: Sigmoid</vt:lpstr>
      <vt:lpstr>Activation: Tanh</vt:lpstr>
      <vt:lpstr>Activation: ReLU</vt:lpstr>
      <vt:lpstr>Tips to choose activation and loss functions</vt:lpstr>
      <vt:lpstr>Batch Learning</vt:lpstr>
      <vt:lpstr>Online Learning</vt:lpstr>
      <vt:lpstr>Types of NNs based on Architectures</vt:lpstr>
      <vt:lpstr>Deep Neural Network (DNN)</vt:lpstr>
      <vt:lpstr>What DNNs Learn…</vt:lpstr>
      <vt:lpstr>MLP vs DNN</vt:lpstr>
      <vt:lpstr>MLP vs DNN</vt:lpstr>
      <vt:lpstr>PowerPoint Presentation</vt:lpstr>
      <vt:lpstr>Convolutional Neural Network…</vt:lpstr>
      <vt:lpstr>Convolutional Neural Network (ConvNet)</vt:lpstr>
      <vt:lpstr>Dense vs Sparse Layers</vt:lpstr>
      <vt:lpstr>Why CNN…?</vt:lpstr>
      <vt:lpstr>Layers of CNN</vt:lpstr>
      <vt:lpstr>Intuition behind Convolutions</vt:lpstr>
      <vt:lpstr>Convolution Operation</vt:lpstr>
      <vt:lpstr>Convolution Operation</vt:lpstr>
      <vt:lpstr>Convolution Operation: Stride</vt:lpstr>
      <vt:lpstr>Convolution Operation: No Padding</vt:lpstr>
      <vt:lpstr>Convolution Operation: Padding</vt:lpstr>
      <vt:lpstr>Convolution Operation</vt:lpstr>
      <vt:lpstr>Convolution Operation: Multiple filters</vt:lpstr>
      <vt:lpstr>Convolution Operation: RGB channels</vt:lpstr>
      <vt:lpstr>Convolution Operation: RGB channels</vt:lpstr>
      <vt:lpstr>Convolution Operation: RGB Multiple filters</vt:lpstr>
      <vt:lpstr>Convolution + Activation Operation</vt:lpstr>
      <vt:lpstr>Pooling Operation</vt:lpstr>
      <vt:lpstr> Flatten layer</vt:lpstr>
      <vt:lpstr>Sample Architecture of CNN</vt:lpstr>
      <vt:lpstr>What CNN Learns…?</vt:lpstr>
      <vt:lpstr>PowerPoint Presentation</vt:lpstr>
      <vt:lpstr>Problem With Overfitting</vt:lpstr>
      <vt:lpstr>Problem With Overfitting</vt:lpstr>
      <vt:lpstr>Role of Dropout</vt:lpstr>
      <vt:lpstr>Role of Dropout</vt:lpstr>
      <vt:lpstr>Batch Normalization</vt:lpstr>
      <vt:lpstr>Batch Normalization</vt:lpstr>
      <vt:lpstr>Problem with Deep Neural Networks</vt:lpstr>
      <vt:lpstr>PowerPoint Presentation</vt:lpstr>
      <vt:lpstr>Transfer Learning…</vt:lpstr>
      <vt:lpstr>Approaches</vt:lpstr>
      <vt:lpstr>Develop Model Approach</vt:lpstr>
      <vt:lpstr>Pre-trained Model Approach</vt:lpstr>
      <vt:lpstr>Transfer Learning Strategies</vt:lpstr>
      <vt:lpstr>Transfer Learning Strategies</vt:lpstr>
      <vt:lpstr>How to select a best strategy..?</vt:lpstr>
      <vt:lpstr>ImageNet Large Scale Visual Recognition Challenge</vt:lpstr>
      <vt:lpstr>Alex Net</vt:lpstr>
      <vt:lpstr>VGG Net (16 Layers – VGG16)</vt:lpstr>
      <vt:lpstr>VGG Net (19 Layers – VGG19)</vt:lpstr>
      <vt:lpstr>Alex Net vs VGG Net </vt:lpstr>
      <vt:lpstr>GoogLe Net - Inception</vt:lpstr>
      <vt:lpstr>ResNet (50 Layers)</vt:lpstr>
      <vt:lpstr>Performance of various Deep CNNs</vt:lpstr>
      <vt:lpstr>Other Pre-trained Models</vt:lpstr>
      <vt:lpstr>PowerPoint Presentation</vt:lpstr>
      <vt:lpstr>Where this ball would go Next..?</vt:lpstr>
      <vt:lpstr>Give Previous Positions…</vt:lpstr>
      <vt:lpstr>Sequence Modeling</vt:lpstr>
      <vt:lpstr>Types of Sequence Modeling Tasks</vt:lpstr>
      <vt:lpstr>Recurrent Neural Network (RNN)</vt:lpstr>
      <vt:lpstr>Unfolding RNN</vt:lpstr>
      <vt:lpstr>RNN</vt:lpstr>
      <vt:lpstr>Hidden State Passing in RNN</vt:lpstr>
      <vt:lpstr>Problem with RNN</vt:lpstr>
      <vt:lpstr>PowerPoint Presentation</vt:lpstr>
      <vt:lpstr>Long Short Time Memory - LSTM</vt:lpstr>
      <vt:lpstr>How LSTM Works..? </vt:lpstr>
      <vt:lpstr>LSTM: Forget Gate</vt:lpstr>
      <vt:lpstr>LSTM: Input Gate</vt:lpstr>
      <vt:lpstr>LSTM: Cell State</vt:lpstr>
      <vt:lpstr>LSTM: Output Gate</vt:lpstr>
      <vt:lpstr>PowerPoint Presentation</vt:lpstr>
      <vt:lpstr>Gated Recurrent Unit - GRU</vt:lpstr>
      <vt:lpstr>PowerPoint Presentation</vt:lpstr>
      <vt:lpstr>Transformer</vt:lpstr>
      <vt:lpstr>PowerPoint Presentation</vt:lpstr>
      <vt:lpstr>Working  flow of a Transformer</vt:lpstr>
      <vt:lpstr>Working  flow of a Transformer</vt:lpstr>
      <vt:lpstr>Working  flow of a Transformer</vt:lpstr>
      <vt:lpstr>Working  flow of a Transformer</vt:lpstr>
      <vt:lpstr>Unfolded Transformer Architecture</vt:lpstr>
      <vt:lpstr>PowerPoint Presentation</vt:lpstr>
      <vt:lpstr>Hands-on Exercises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Applications in Medical Image Analysis</dc:title>
  <dc:creator>dell</dc:creator>
  <cp:keywords/>
  <cp:lastModifiedBy>Nagur Shareef Shaik</cp:lastModifiedBy>
  <cp:revision>118</cp:revision>
  <dcterms:created xsi:type="dcterms:W3CDTF">2022-02-23T01:10:43Z</dcterms:created>
  <dcterms:modified xsi:type="dcterms:W3CDTF">2022-09-20T14:56:33Z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